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notesSlides/notesSlide9.xml" ContentType="application/vnd.openxmlformats-officedocument.presentationml.notesSlide+xml"/>
  <Override PartName="/ppt/tags/tag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tags/tag5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6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notesSlides/notesSlide20.xml" ContentType="application/vnd.openxmlformats-officedocument.presentationml.notesSlide+xml"/>
  <Override PartName="/ppt/tags/tag10.xml" ContentType="application/vnd.openxmlformats-officedocument.presentationml.tags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tags/tag14.xml" ContentType="application/vnd.openxmlformats-officedocument.presentationml.tags+xml"/>
  <Override PartName="/ppt/notesSlides/notesSlide25.xml" ContentType="application/vnd.openxmlformats-officedocument.presentationml.notesSlide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tags/tag21.xml" ContentType="application/vnd.openxmlformats-officedocument.presentationml.tags+xml"/>
  <Override PartName="/ppt/notesSlides/notesSlide32.xml" ContentType="application/vnd.openxmlformats-officedocument.presentationml.notesSlide+xml"/>
  <Override PartName="/ppt/tags/tag22.xml" ContentType="application/vnd.openxmlformats-officedocument.presentationml.tags+xml"/>
  <Override PartName="/ppt/notesSlides/notesSlide33.xml" ContentType="application/vnd.openxmlformats-officedocument.presentationml.notesSlide+xml"/>
  <Override PartName="/ppt/tags/tag23.xml" ContentType="application/vnd.openxmlformats-officedocument.presentationml.tags+xml"/>
  <Override PartName="/ppt/notesSlides/notesSlide34.xml" ContentType="application/vnd.openxmlformats-officedocument.presentationml.notesSlide+xml"/>
  <Override PartName="/ppt/tags/tag24.xml" ContentType="application/vnd.openxmlformats-officedocument.presentationml.tags+xml"/>
  <Override PartName="/ppt/notesSlides/notesSlide35.xml" ContentType="application/vnd.openxmlformats-officedocument.presentationml.notesSlide+xml"/>
  <Override PartName="/ppt/tags/tag25.xml" ContentType="application/vnd.openxmlformats-officedocument.presentationml.tags+xml"/>
  <Override PartName="/ppt/notesSlides/notesSlide36.xml" ContentType="application/vnd.openxmlformats-officedocument.presentationml.notesSlide+xml"/>
  <Override PartName="/ppt/tags/tag26.xml" ContentType="application/vnd.openxmlformats-officedocument.presentationml.tags+xml"/>
  <Override PartName="/ppt/notesSlides/notesSlide37.xml" ContentType="application/vnd.openxmlformats-officedocument.presentationml.notesSlide+xml"/>
  <Override PartName="/ppt/tags/tag27.xml" ContentType="application/vnd.openxmlformats-officedocument.presentationml.tags+xml"/>
  <Override PartName="/ppt/notesSlides/notesSlide38.xml" ContentType="application/vnd.openxmlformats-officedocument.presentationml.notesSlide+xml"/>
  <Override PartName="/ppt/tags/tag28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811" r:id="rId4"/>
  </p:sldMasterIdLst>
  <p:notesMasterIdLst>
    <p:notesMasterId r:id="rId61"/>
  </p:notesMasterIdLst>
  <p:handoutMasterIdLst>
    <p:handoutMasterId r:id="rId62"/>
  </p:handoutMasterIdLst>
  <p:sldIdLst>
    <p:sldId id="940" r:id="rId5"/>
    <p:sldId id="1174" r:id="rId6"/>
    <p:sldId id="1104" r:id="rId7"/>
    <p:sldId id="1106" r:id="rId8"/>
    <p:sldId id="1156" r:id="rId9"/>
    <p:sldId id="1096" r:id="rId10"/>
    <p:sldId id="1160" r:id="rId11"/>
    <p:sldId id="1157" r:id="rId12"/>
    <p:sldId id="1161" r:id="rId13"/>
    <p:sldId id="1144" r:id="rId14"/>
    <p:sldId id="1162" r:id="rId15"/>
    <p:sldId id="1159" r:id="rId16"/>
    <p:sldId id="1142" r:id="rId17"/>
    <p:sldId id="1164" r:id="rId18"/>
    <p:sldId id="1165" r:id="rId19"/>
    <p:sldId id="1166" r:id="rId20"/>
    <p:sldId id="1143" r:id="rId21"/>
    <p:sldId id="1168" r:id="rId22"/>
    <p:sldId id="1107" r:id="rId23"/>
    <p:sldId id="1154" r:id="rId24"/>
    <p:sldId id="1115" r:id="rId25"/>
    <p:sldId id="1116" r:id="rId26"/>
    <p:sldId id="1111" r:id="rId27"/>
    <p:sldId id="1137" r:id="rId28"/>
    <p:sldId id="1117" r:id="rId29"/>
    <p:sldId id="1113" r:id="rId30"/>
    <p:sldId id="1125" r:id="rId31"/>
    <p:sldId id="1147" r:id="rId32"/>
    <p:sldId id="1149" r:id="rId33"/>
    <p:sldId id="1108" r:id="rId34"/>
    <p:sldId id="1119" r:id="rId35"/>
    <p:sldId id="1110" r:id="rId36"/>
    <p:sldId id="1109" r:id="rId37"/>
    <p:sldId id="1121" r:id="rId38"/>
    <p:sldId id="1122" r:id="rId39"/>
    <p:sldId id="1134" r:id="rId40"/>
    <p:sldId id="1124" r:id="rId41"/>
    <p:sldId id="1138" r:id="rId42"/>
    <p:sldId id="1136" r:id="rId43"/>
    <p:sldId id="1145" r:id="rId44"/>
    <p:sldId id="1141" r:id="rId45"/>
    <p:sldId id="1129" r:id="rId46"/>
    <p:sldId id="1099" r:id="rId47"/>
    <p:sldId id="1126" r:id="rId48"/>
    <p:sldId id="1105" r:id="rId49"/>
    <p:sldId id="1133" r:id="rId50"/>
    <p:sldId id="1153" r:id="rId51"/>
    <p:sldId id="1127" r:id="rId52"/>
    <p:sldId id="1171" r:id="rId53"/>
    <p:sldId id="1152" r:id="rId54"/>
    <p:sldId id="1172" r:id="rId55"/>
    <p:sldId id="1170" r:id="rId56"/>
    <p:sldId id="1132" r:id="rId57"/>
    <p:sldId id="1150" r:id="rId58"/>
    <p:sldId id="1173" r:id="rId59"/>
    <p:sldId id="1101" r:id="rId60"/>
  </p:sldIdLst>
  <p:sldSz cx="12192000" cy="6858000"/>
  <p:notesSz cx="7099300" cy="10234613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7AB27"/>
    <a:srgbClr val="B9E99D"/>
    <a:srgbClr val="FF0000"/>
    <a:srgbClr val="CC00FF"/>
    <a:srgbClr val="FB8B98"/>
    <a:srgbClr val="FDC5CC"/>
    <a:srgbClr val="0000FF"/>
    <a:srgbClr val="00B050"/>
    <a:srgbClr val="E8F1F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E3019-1823-8B46-A68B-1DFD3E0ED47B}" v="41" dt="2024-12-18T20:55:08.005"/>
  </p1510:revLst>
</p1510:revInfo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–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160"/>
        <p:guide pos="3840"/>
      </p:guideLst>
    </p:cSldViewPr>
  </p:slide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223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commentAuthors" Target="commentAuthor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69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B1ADF0-091E-4FBF-BAA2-377120EB3F30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3030DB-0E0D-4956-A244-406BCE07BAF0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Optimizer: Adam</a:t>
          </a:r>
          <a:endParaRPr lang="en-US"/>
        </a:p>
      </dgm:t>
    </dgm:pt>
    <dgm:pt modelId="{4A45CBD7-3AA9-42BB-A96D-A856D4FBF06E}" type="parTrans" cxnId="{BCCEAC91-9610-44E9-B3D4-6ADC559525AB}">
      <dgm:prSet/>
      <dgm:spPr/>
      <dgm:t>
        <a:bodyPr/>
        <a:lstStyle/>
        <a:p>
          <a:endParaRPr lang="en-US"/>
        </a:p>
      </dgm:t>
    </dgm:pt>
    <dgm:pt modelId="{238C6608-D413-4F48-96E8-82A1275A0C2E}" type="sibTrans" cxnId="{BCCEAC91-9610-44E9-B3D4-6ADC559525AB}">
      <dgm:prSet/>
      <dgm:spPr/>
      <dgm:t>
        <a:bodyPr/>
        <a:lstStyle/>
        <a:p>
          <a:endParaRPr lang="en-US"/>
        </a:p>
      </dgm:t>
    </dgm:pt>
    <dgm:pt modelId="{CD00EAAE-12C7-4629-8DC7-E24D9F7644AC}">
      <dgm:prSet phldrT="[Text]" phldr="0"/>
      <dgm:spPr/>
      <dgm:t>
        <a:bodyPr/>
        <a:lstStyle/>
        <a:p>
          <a:pPr rtl="0"/>
          <a:r>
            <a:rPr lang="en-US">
              <a:latin typeface="Arial"/>
            </a:rPr>
            <a:t>Loss function: MSE</a:t>
          </a:r>
          <a:endParaRPr lang="en-US"/>
        </a:p>
      </dgm:t>
    </dgm:pt>
    <dgm:pt modelId="{89D35599-DBCD-4852-9F61-6F52DAC254F0}" type="parTrans" cxnId="{2F0DC5C1-1AAA-4856-8C26-417919B4C473}">
      <dgm:prSet/>
      <dgm:spPr/>
      <dgm:t>
        <a:bodyPr/>
        <a:lstStyle/>
        <a:p>
          <a:endParaRPr lang="en-US"/>
        </a:p>
      </dgm:t>
    </dgm:pt>
    <dgm:pt modelId="{9E0F2471-97F7-48B5-8ACA-8F8D8FA1748E}" type="sibTrans" cxnId="{2F0DC5C1-1AAA-4856-8C26-417919B4C473}">
      <dgm:prSet/>
      <dgm:spPr/>
      <dgm:t>
        <a:bodyPr/>
        <a:lstStyle/>
        <a:p>
          <a:endParaRPr lang="en-US"/>
        </a:p>
      </dgm:t>
    </dgm:pt>
    <dgm:pt modelId="{70C8A404-D033-44D7-AE73-8033F6808FE5}">
      <dgm:prSet phldr="0"/>
      <dgm:spPr/>
      <dgm:t>
        <a:bodyPr/>
        <a:lstStyle/>
        <a:p>
          <a:pPr rtl="0"/>
          <a:r>
            <a:rPr lang="en-US">
              <a:latin typeface="Arial"/>
            </a:rPr>
            <a:t>Activation: ReLU</a:t>
          </a:r>
        </a:p>
      </dgm:t>
    </dgm:pt>
    <dgm:pt modelId="{52A1EE1B-0859-4A71-A039-C2C36B879701}" type="parTrans" cxnId="{D4782801-6637-482A-B630-DC1336BC6E07}">
      <dgm:prSet/>
      <dgm:spPr/>
      <dgm:t>
        <a:bodyPr/>
        <a:lstStyle/>
        <a:p>
          <a:endParaRPr lang="en-FI"/>
        </a:p>
      </dgm:t>
    </dgm:pt>
    <dgm:pt modelId="{0687C0C3-6015-47D3-8F02-CC767960DA6D}" type="sibTrans" cxnId="{D4782801-6637-482A-B630-DC1336BC6E07}">
      <dgm:prSet/>
      <dgm:spPr/>
      <dgm:t>
        <a:bodyPr/>
        <a:lstStyle/>
        <a:p>
          <a:endParaRPr lang="en-FI"/>
        </a:p>
      </dgm:t>
    </dgm:pt>
    <dgm:pt modelId="{18D2204B-0DFA-4C96-993C-80787FF2CE2A}">
      <dgm:prSet phldr="0"/>
      <dgm:spPr/>
      <dgm:t>
        <a:bodyPr/>
        <a:lstStyle/>
        <a:p>
          <a:pPr rtl="0"/>
          <a:r>
            <a:rPr lang="en-US">
              <a:latin typeface="Arial"/>
            </a:rPr>
            <a:t>Epochs: 50</a:t>
          </a:r>
        </a:p>
      </dgm:t>
    </dgm:pt>
    <dgm:pt modelId="{5C51A51C-149E-4AD3-B8BE-D073972F883C}" type="parTrans" cxnId="{E94EF765-37BA-409F-A1C4-B905D832D1BD}">
      <dgm:prSet/>
      <dgm:spPr/>
      <dgm:t>
        <a:bodyPr/>
        <a:lstStyle/>
        <a:p>
          <a:endParaRPr lang="en-FI"/>
        </a:p>
      </dgm:t>
    </dgm:pt>
    <dgm:pt modelId="{C690B3D0-97EF-40E3-8646-4F6BE3969980}" type="sibTrans" cxnId="{E94EF765-37BA-409F-A1C4-B905D832D1BD}">
      <dgm:prSet/>
      <dgm:spPr/>
      <dgm:t>
        <a:bodyPr/>
        <a:lstStyle/>
        <a:p>
          <a:endParaRPr lang="en-FI"/>
        </a:p>
      </dgm:t>
    </dgm:pt>
    <dgm:pt modelId="{6E3006AF-B00F-4D82-85A2-9E8F01327352}">
      <dgm:prSet phldr="0"/>
      <dgm:spPr/>
      <dgm:t>
        <a:bodyPr/>
        <a:lstStyle/>
        <a:p>
          <a:pPr rtl="0"/>
          <a:r>
            <a:rPr lang="en-US">
              <a:latin typeface="Arial"/>
            </a:rPr>
            <a:t>Batch size: 32</a:t>
          </a:r>
        </a:p>
      </dgm:t>
    </dgm:pt>
    <dgm:pt modelId="{138AF07E-3294-4163-8558-15A77CE56F48}" type="parTrans" cxnId="{6981C0D4-0EBD-4D33-9465-748E85A16F9C}">
      <dgm:prSet/>
      <dgm:spPr/>
      <dgm:t>
        <a:bodyPr/>
        <a:lstStyle/>
        <a:p>
          <a:endParaRPr lang="en-FI"/>
        </a:p>
      </dgm:t>
    </dgm:pt>
    <dgm:pt modelId="{933102EF-63B6-4188-A067-33F86D4EBC34}" type="sibTrans" cxnId="{6981C0D4-0EBD-4D33-9465-748E85A16F9C}">
      <dgm:prSet/>
      <dgm:spPr/>
      <dgm:t>
        <a:bodyPr/>
        <a:lstStyle/>
        <a:p>
          <a:endParaRPr lang="en-FI"/>
        </a:p>
      </dgm:t>
    </dgm:pt>
    <dgm:pt modelId="{29EEB933-375B-4E45-A328-06B40E60C4B6}" type="pres">
      <dgm:prSet presAssocID="{56B1ADF0-091E-4FBF-BAA2-377120EB3F30}" presName="Name0" presStyleCnt="0">
        <dgm:presLayoutVars>
          <dgm:dir/>
          <dgm:resizeHandles val="exact"/>
        </dgm:presLayoutVars>
      </dgm:prSet>
      <dgm:spPr/>
    </dgm:pt>
    <dgm:pt modelId="{D97B33F5-1F53-42F6-8F35-74D8EFD76C63}" type="pres">
      <dgm:prSet presAssocID="{70C8A404-D033-44D7-AE73-8033F6808FE5}" presName="Name5" presStyleLbl="vennNode1" presStyleIdx="0" presStyleCnt="5">
        <dgm:presLayoutVars>
          <dgm:bulletEnabled val="1"/>
        </dgm:presLayoutVars>
      </dgm:prSet>
      <dgm:spPr/>
    </dgm:pt>
    <dgm:pt modelId="{A0BEA252-C386-4D33-9D2F-C565109BF1CA}" type="pres">
      <dgm:prSet presAssocID="{0687C0C3-6015-47D3-8F02-CC767960DA6D}" presName="space" presStyleCnt="0"/>
      <dgm:spPr/>
    </dgm:pt>
    <dgm:pt modelId="{38A823E7-D113-4B1A-B7B9-BC2098DADA4F}" type="pres">
      <dgm:prSet presAssocID="{FB3030DB-0E0D-4956-A244-406BCE07BAF0}" presName="Name5" presStyleLbl="vennNode1" presStyleIdx="1" presStyleCnt="5">
        <dgm:presLayoutVars>
          <dgm:bulletEnabled val="1"/>
        </dgm:presLayoutVars>
      </dgm:prSet>
      <dgm:spPr/>
    </dgm:pt>
    <dgm:pt modelId="{534086C3-0926-4768-AE81-1CE38E34259D}" type="pres">
      <dgm:prSet presAssocID="{238C6608-D413-4F48-96E8-82A1275A0C2E}" presName="space" presStyleCnt="0"/>
      <dgm:spPr/>
    </dgm:pt>
    <dgm:pt modelId="{2FE64C83-F419-426E-806C-44DE1A30E9F1}" type="pres">
      <dgm:prSet presAssocID="{CD00EAAE-12C7-4629-8DC7-E24D9F7644AC}" presName="Name5" presStyleLbl="vennNode1" presStyleIdx="2" presStyleCnt="5">
        <dgm:presLayoutVars>
          <dgm:bulletEnabled val="1"/>
        </dgm:presLayoutVars>
      </dgm:prSet>
      <dgm:spPr/>
    </dgm:pt>
    <dgm:pt modelId="{7E3096D9-C5B4-48EA-A0EF-8C01EC24E0AB}" type="pres">
      <dgm:prSet presAssocID="{9E0F2471-97F7-48B5-8ACA-8F8D8FA1748E}" presName="space" presStyleCnt="0"/>
      <dgm:spPr/>
    </dgm:pt>
    <dgm:pt modelId="{4EC9D742-0934-4936-AED3-F53475247448}" type="pres">
      <dgm:prSet presAssocID="{18D2204B-0DFA-4C96-993C-80787FF2CE2A}" presName="Name5" presStyleLbl="vennNode1" presStyleIdx="3" presStyleCnt="5">
        <dgm:presLayoutVars>
          <dgm:bulletEnabled val="1"/>
        </dgm:presLayoutVars>
      </dgm:prSet>
      <dgm:spPr/>
    </dgm:pt>
    <dgm:pt modelId="{7FD255CA-0DD1-4B25-9583-3BFCC3318258}" type="pres">
      <dgm:prSet presAssocID="{C690B3D0-97EF-40E3-8646-4F6BE3969980}" presName="space" presStyleCnt="0"/>
      <dgm:spPr/>
    </dgm:pt>
    <dgm:pt modelId="{2FECD566-2F91-48D4-AFC1-8E856FAC07E5}" type="pres">
      <dgm:prSet presAssocID="{6E3006AF-B00F-4D82-85A2-9E8F01327352}" presName="Name5" presStyleLbl="vennNode1" presStyleIdx="4" presStyleCnt="5">
        <dgm:presLayoutVars>
          <dgm:bulletEnabled val="1"/>
        </dgm:presLayoutVars>
      </dgm:prSet>
      <dgm:spPr/>
    </dgm:pt>
  </dgm:ptLst>
  <dgm:cxnLst>
    <dgm:cxn modelId="{D4782801-6637-482A-B630-DC1336BC6E07}" srcId="{56B1ADF0-091E-4FBF-BAA2-377120EB3F30}" destId="{70C8A404-D033-44D7-AE73-8033F6808FE5}" srcOrd="0" destOrd="0" parTransId="{52A1EE1B-0859-4A71-A039-C2C36B879701}" sibTransId="{0687C0C3-6015-47D3-8F02-CC767960DA6D}"/>
    <dgm:cxn modelId="{BDC3EB32-E03C-41AA-83F1-F9A17C155B1A}" type="presOf" srcId="{CD00EAAE-12C7-4629-8DC7-E24D9F7644AC}" destId="{2FE64C83-F419-426E-806C-44DE1A30E9F1}" srcOrd="0" destOrd="0" presId="urn:microsoft.com/office/officeart/2005/8/layout/venn3"/>
    <dgm:cxn modelId="{4507B03F-55F4-48C9-B797-9B0D7B38DA5B}" type="presOf" srcId="{18D2204B-0DFA-4C96-993C-80787FF2CE2A}" destId="{4EC9D742-0934-4936-AED3-F53475247448}" srcOrd="0" destOrd="0" presId="urn:microsoft.com/office/officeart/2005/8/layout/venn3"/>
    <dgm:cxn modelId="{E94EF765-37BA-409F-A1C4-B905D832D1BD}" srcId="{56B1ADF0-091E-4FBF-BAA2-377120EB3F30}" destId="{18D2204B-0DFA-4C96-993C-80787FF2CE2A}" srcOrd="3" destOrd="0" parTransId="{5C51A51C-149E-4AD3-B8BE-D073972F883C}" sibTransId="{C690B3D0-97EF-40E3-8646-4F6BE3969980}"/>
    <dgm:cxn modelId="{540D244B-59F8-434C-B4CD-8F23D354EC76}" type="presOf" srcId="{56B1ADF0-091E-4FBF-BAA2-377120EB3F30}" destId="{29EEB933-375B-4E45-A328-06B40E60C4B6}" srcOrd="0" destOrd="0" presId="urn:microsoft.com/office/officeart/2005/8/layout/venn3"/>
    <dgm:cxn modelId="{9E22E66E-BF97-4472-96BF-B37E7006926F}" type="presOf" srcId="{6E3006AF-B00F-4D82-85A2-9E8F01327352}" destId="{2FECD566-2F91-48D4-AFC1-8E856FAC07E5}" srcOrd="0" destOrd="0" presId="urn:microsoft.com/office/officeart/2005/8/layout/venn3"/>
    <dgm:cxn modelId="{05410F7B-EC8F-4225-BB36-EF400E7A0576}" type="presOf" srcId="{FB3030DB-0E0D-4956-A244-406BCE07BAF0}" destId="{38A823E7-D113-4B1A-B7B9-BC2098DADA4F}" srcOrd="0" destOrd="0" presId="urn:microsoft.com/office/officeart/2005/8/layout/venn3"/>
    <dgm:cxn modelId="{BCCEAC91-9610-44E9-B3D4-6ADC559525AB}" srcId="{56B1ADF0-091E-4FBF-BAA2-377120EB3F30}" destId="{FB3030DB-0E0D-4956-A244-406BCE07BAF0}" srcOrd="1" destOrd="0" parTransId="{4A45CBD7-3AA9-42BB-A96D-A856D4FBF06E}" sibTransId="{238C6608-D413-4F48-96E8-82A1275A0C2E}"/>
    <dgm:cxn modelId="{51B04DB2-8F28-4BDB-AE8D-C08F28ED54F8}" type="presOf" srcId="{70C8A404-D033-44D7-AE73-8033F6808FE5}" destId="{D97B33F5-1F53-42F6-8F35-74D8EFD76C63}" srcOrd="0" destOrd="0" presId="urn:microsoft.com/office/officeart/2005/8/layout/venn3"/>
    <dgm:cxn modelId="{2F0DC5C1-1AAA-4856-8C26-417919B4C473}" srcId="{56B1ADF0-091E-4FBF-BAA2-377120EB3F30}" destId="{CD00EAAE-12C7-4629-8DC7-E24D9F7644AC}" srcOrd="2" destOrd="0" parTransId="{89D35599-DBCD-4852-9F61-6F52DAC254F0}" sibTransId="{9E0F2471-97F7-48B5-8ACA-8F8D8FA1748E}"/>
    <dgm:cxn modelId="{6981C0D4-0EBD-4D33-9465-748E85A16F9C}" srcId="{56B1ADF0-091E-4FBF-BAA2-377120EB3F30}" destId="{6E3006AF-B00F-4D82-85A2-9E8F01327352}" srcOrd="4" destOrd="0" parTransId="{138AF07E-3294-4163-8558-15A77CE56F48}" sibTransId="{933102EF-63B6-4188-A067-33F86D4EBC34}"/>
    <dgm:cxn modelId="{E84165F3-6233-4567-9217-4884C64D93AD}" type="presParOf" srcId="{29EEB933-375B-4E45-A328-06B40E60C4B6}" destId="{D97B33F5-1F53-42F6-8F35-74D8EFD76C63}" srcOrd="0" destOrd="0" presId="urn:microsoft.com/office/officeart/2005/8/layout/venn3"/>
    <dgm:cxn modelId="{01A614F6-43C2-491B-B7E8-CC042CF68580}" type="presParOf" srcId="{29EEB933-375B-4E45-A328-06B40E60C4B6}" destId="{A0BEA252-C386-4D33-9D2F-C565109BF1CA}" srcOrd="1" destOrd="0" presId="urn:microsoft.com/office/officeart/2005/8/layout/venn3"/>
    <dgm:cxn modelId="{93458B59-FB63-446E-8993-F9FE3435EAB3}" type="presParOf" srcId="{29EEB933-375B-4E45-A328-06B40E60C4B6}" destId="{38A823E7-D113-4B1A-B7B9-BC2098DADA4F}" srcOrd="2" destOrd="0" presId="urn:microsoft.com/office/officeart/2005/8/layout/venn3"/>
    <dgm:cxn modelId="{FD8D0255-4F4E-45F3-88A9-32E717A63EFC}" type="presParOf" srcId="{29EEB933-375B-4E45-A328-06B40E60C4B6}" destId="{534086C3-0926-4768-AE81-1CE38E34259D}" srcOrd="3" destOrd="0" presId="urn:microsoft.com/office/officeart/2005/8/layout/venn3"/>
    <dgm:cxn modelId="{896CC6B3-A986-43B6-A2DA-19165FEA0823}" type="presParOf" srcId="{29EEB933-375B-4E45-A328-06B40E60C4B6}" destId="{2FE64C83-F419-426E-806C-44DE1A30E9F1}" srcOrd="4" destOrd="0" presId="urn:microsoft.com/office/officeart/2005/8/layout/venn3"/>
    <dgm:cxn modelId="{7919F726-E5E9-40D2-A04D-88673924E18B}" type="presParOf" srcId="{29EEB933-375B-4E45-A328-06B40E60C4B6}" destId="{7E3096D9-C5B4-48EA-A0EF-8C01EC24E0AB}" srcOrd="5" destOrd="0" presId="urn:microsoft.com/office/officeart/2005/8/layout/venn3"/>
    <dgm:cxn modelId="{9BFA3A9A-E23D-4A20-BFDA-189F8D07C2A5}" type="presParOf" srcId="{29EEB933-375B-4E45-A328-06B40E60C4B6}" destId="{4EC9D742-0934-4936-AED3-F53475247448}" srcOrd="6" destOrd="0" presId="urn:microsoft.com/office/officeart/2005/8/layout/venn3"/>
    <dgm:cxn modelId="{39ADD132-CF8A-43AF-A008-F03ABF18B93E}" type="presParOf" srcId="{29EEB933-375B-4E45-A328-06B40E60C4B6}" destId="{7FD255CA-0DD1-4B25-9583-3BFCC3318258}" srcOrd="7" destOrd="0" presId="urn:microsoft.com/office/officeart/2005/8/layout/venn3"/>
    <dgm:cxn modelId="{E872E304-20BD-40A4-B889-CE05B52A3563}" type="presParOf" srcId="{29EEB933-375B-4E45-A328-06B40E60C4B6}" destId="{2FECD566-2F91-48D4-AFC1-8E856FAC07E5}" srcOrd="8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91944A-55A1-4EE2-A9F5-97B663F85A30}" type="doc">
      <dgm:prSet loTypeId="urn:microsoft.com/office/officeart/2005/8/layout/cycle1" loCatId="cycle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E743C00E-34FA-4417-9CCE-D6AD8B965C28}">
      <dgm:prSet phldr="0"/>
      <dgm:spPr/>
      <dgm:t>
        <a:bodyPr/>
        <a:lstStyle/>
        <a:p>
          <a:pPr rtl="0"/>
          <a:r>
            <a:rPr lang="en-US"/>
            <a:t>Flow Curves for training and testing set</a:t>
          </a:r>
          <a:endParaRPr lang="en-US">
            <a:latin typeface="Arial"/>
          </a:endParaRPr>
        </a:p>
      </dgm:t>
    </dgm:pt>
    <dgm:pt modelId="{9FEB0D7E-371E-443D-9C75-BDED100C4A03}" type="parTrans" cxnId="{D4C9FBBC-FA32-4407-98A6-1F636D6F6BB0}">
      <dgm:prSet/>
      <dgm:spPr/>
    </dgm:pt>
    <dgm:pt modelId="{693C53FC-E622-46BA-AD76-15ADA4F853ED}" type="sibTrans" cxnId="{D4C9FBBC-FA32-4407-98A6-1F636D6F6BB0}">
      <dgm:prSet/>
      <dgm:spPr/>
      <dgm:t>
        <a:bodyPr/>
        <a:lstStyle/>
        <a:p>
          <a:endParaRPr lang="en-US"/>
        </a:p>
      </dgm:t>
    </dgm:pt>
    <dgm:pt modelId="{BC87D57C-0C41-4B44-B46C-23D333A667B4}">
      <dgm:prSet phldr="0"/>
      <dgm:spPr/>
      <dgm:t>
        <a:bodyPr/>
        <a:lstStyle/>
        <a:p>
          <a:pPr rtl="0"/>
          <a:r>
            <a:rPr lang="en-US"/>
            <a:t>Implement </a:t>
          </a:r>
          <a:r>
            <a:rPr lang="en-US">
              <a:latin typeface="Arial"/>
            </a:rPr>
            <a:t>and</a:t>
          </a:r>
          <a:r>
            <a:rPr lang="en-US"/>
            <a:t> training model</a:t>
          </a:r>
          <a:endParaRPr lang="en-US">
            <a:latin typeface="Arial"/>
          </a:endParaRPr>
        </a:p>
      </dgm:t>
    </dgm:pt>
    <dgm:pt modelId="{D2FA22BB-71B9-4A80-8882-23605CA2D045}" type="parTrans" cxnId="{4D0FB40A-BE4B-4202-8E9F-4C33EBE9FE10}">
      <dgm:prSet/>
      <dgm:spPr/>
    </dgm:pt>
    <dgm:pt modelId="{D6BCD0E9-B847-4419-A892-26D2460D22D4}" type="sibTrans" cxnId="{4D0FB40A-BE4B-4202-8E9F-4C33EBE9FE10}">
      <dgm:prSet/>
      <dgm:spPr/>
      <dgm:t>
        <a:bodyPr/>
        <a:lstStyle/>
        <a:p>
          <a:endParaRPr lang="en-US"/>
        </a:p>
      </dgm:t>
    </dgm:pt>
    <dgm:pt modelId="{60974DEE-FE69-4FB9-95BC-B456366F4316}">
      <dgm:prSet phldr="0"/>
      <dgm:spPr/>
      <dgm:t>
        <a:bodyPr/>
        <a:lstStyle/>
        <a:p>
          <a:pPr rtl="0"/>
          <a:r>
            <a:rPr lang="en-US"/>
            <a:t>Training and testing results</a:t>
          </a:r>
          <a:endParaRPr lang="en-US">
            <a:latin typeface="Arial"/>
          </a:endParaRPr>
        </a:p>
      </dgm:t>
    </dgm:pt>
    <dgm:pt modelId="{07F9C470-4B15-4E0A-B792-00EFCD77EA4A}" type="parTrans" cxnId="{3315485B-CFF2-4834-8A82-9E15E3F2A15D}">
      <dgm:prSet/>
      <dgm:spPr/>
    </dgm:pt>
    <dgm:pt modelId="{749F0A99-1528-498B-9952-A0DFA0914C46}" type="sibTrans" cxnId="{3315485B-CFF2-4834-8A82-9E15E3F2A15D}">
      <dgm:prSet/>
      <dgm:spPr/>
      <dgm:t>
        <a:bodyPr/>
        <a:lstStyle/>
        <a:p>
          <a:endParaRPr lang="en-US"/>
        </a:p>
      </dgm:t>
    </dgm:pt>
    <dgm:pt modelId="{687A267A-A6FB-424B-8DF2-BE2ADF8989A7}">
      <dgm:prSet phldr="0"/>
      <dgm:spPr/>
      <dgm:t>
        <a:bodyPr/>
        <a:lstStyle/>
        <a:p>
          <a:pPr rtl="0"/>
          <a:r>
            <a:rPr lang="en-US"/>
            <a:t>Analysis the </a:t>
          </a:r>
          <a:r>
            <a:rPr lang="en-US">
              <a:latin typeface="Arial"/>
            </a:rPr>
            <a:t>prediction of model</a:t>
          </a:r>
        </a:p>
      </dgm:t>
    </dgm:pt>
    <dgm:pt modelId="{5DBB6D8F-FAEB-4CD7-A648-9C51DA99321B}" type="parTrans" cxnId="{3D4B2C36-A8BD-4EC8-8B75-C3E6B9DCE13F}">
      <dgm:prSet/>
      <dgm:spPr/>
    </dgm:pt>
    <dgm:pt modelId="{A93FAA24-4D5C-4DF8-AD3F-93D04DC28AEE}" type="sibTrans" cxnId="{3D4B2C36-A8BD-4EC8-8B75-C3E6B9DCE13F}">
      <dgm:prSet/>
      <dgm:spPr/>
      <dgm:t>
        <a:bodyPr/>
        <a:lstStyle/>
        <a:p>
          <a:endParaRPr lang="en-US"/>
        </a:p>
      </dgm:t>
    </dgm:pt>
    <dgm:pt modelId="{C9490293-441A-4A3E-9A57-C07DE9A3AD3A}">
      <dgm:prSet phldr="0"/>
      <dgm:spPr/>
      <dgm:t>
        <a:bodyPr/>
        <a:lstStyle/>
        <a:p>
          <a:pPr rtl="0"/>
          <a:r>
            <a:rPr lang="en-US"/>
            <a:t>Hyperparameter </a:t>
          </a:r>
          <a:r>
            <a:rPr lang="en-US">
              <a:latin typeface="Arial"/>
            </a:rPr>
            <a:t>tuning for</a:t>
          </a:r>
          <a:r>
            <a:rPr lang="en-US"/>
            <a:t> LSTM </a:t>
          </a:r>
          <a:r>
            <a:rPr lang="en-US">
              <a:latin typeface="Arial"/>
            </a:rPr>
            <a:t>model</a:t>
          </a:r>
        </a:p>
      </dgm:t>
    </dgm:pt>
    <dgm:pt modelId="{95247986-C12F-4A42-B252-2CB50B8E2F91}" type="parTrans" cxnId="{17876266-40FB-497A-BC79-C2766CC8C100}">
      <dgm:prSet/>
      <dgm:spPr/>
    </dgm:pt>
    <dgm:pt modelId="{5C29E433-F0C3-446D-90D5-88CB9D92B25C}" type="sibTrans" cxnId="{17876266-40FB-497A-BC79-C2766CC8C100}">
      <dgm:prSet/>
      <dgm:spPr/>
      <dgm:t>
        <a:bodyPr/>
        <a:lstStyle/>
        <a:p>
          <a:endParaRPr lang="en-US"/>
        </a:p>
      </dgm:t>
    </dgm:pt>
    <dgm:pt modelId="{DC115C20-A42C-45CD-ABC6-3BA5F3169314}" type="pres">
      <dgm:prSet presAssocID="{9891944A-55A1-4EE2-A9F5-97B663F85A30}" presName="cycle" presStyleCnt="0">
        <dgm:presLayoutVars>
          <dgm:dir/>
          <dgm:resizeHandles val="exact"/>
        </dgm:presLayoutVars>
      </dgm:prSet>
      <dgm:spPr/>
    </dgm:pt>
    <dgm:pt modelId="{C098663C-C8C2-4E3A-9380-C6C8E2A0D51C}" type="pres">
      <dgm:prSet presAssocID="{E743C00E-34FA-4417-9CCE-D6AD8B965C28}" presName="dummy" presStyleCnt="0"/>
      <dgm:spPr/>
    </dgm:pt>
    <dgm:pt modelId="{03C33875-926D-40F3-9ABF-E08E959048F6}" type="pres">
      <dgm:prSet presAssocID="{E743C00E-34FA-4417-9CCE-D6AD8B965C28}" presName="node" presStyleLbl="revTx" presStyleIdx="0" presStyleCnt="5">
        <dgm:presLayoutVars>
          <dgm:bulletEnabled val="1"/>
        </dgm:presLayoutVars>
      </dgm:prSet>
      <dgm:spPr/>
    </dgm:pt>
    <dgm:pt modelId="{1A41859D-3D3B-469D-A64A-F9FD08CD7A64}" type="pres">
      <dgm:prSet presAssocID="{693C53FC-E622-46BA-AD76-15ADA4F853ED}" presName="sibTrans" presStyleLbl="node1" presStyleIdx="0" presStyleCnt="5"/>
      <dgm:spPr/>
    </dgm:pt>
    <dgm:pt modelId="{E7265B5E-1DD4-45F7-BD61-543254EC2268}" type="pres">
      <dgm:prSet presAssocID="{BC87D57C-0C41-4B44-B46C-23D333A667B4}" presName="dummy" presStyleCnt="0"/>
      <dgm:spPr/>
    </dgm:pt>
    <dgm:pt modelId="{D4BA1D7A-B932-4319-AAD1-FDB8A005B338}" type="pres">
      <dgm:prSet presAssocID="{BC87D57C-0C41-4B44-B46C-23D333A667B4}" presName="node" presStyleLbl="revTx" presStyleIdx="1" presStyleCnt="5">
        <dgm:presLayoutVars>
          <dgm:bulletEnabled val="1"/>
        </dgm:presLayoutVars>
      </dgm:prSet>
      <dgm:spPr/>
    </dgm:pt>
    <dgm:pt modelId="{6AB68D66-0522-4D41-9462-409FFE4D33C0}" type="pres">
      <dgm:prSet presAssocID="{D6BCD0E9-B847-4419-A892-26D2460D22D4}" presName="sibTrans" presStyleLbl="node1" presStyleIdx="1" presStyleCnt="5"/>
      <dgm:spPr/>
    </dgm:pt>
    <dgm:pt modelId="{7AE14DB6-8D86-465E-A4CF-5A1EBBF52431}" type="pres">
      <dgm:prSet presAssocID="{60974DEE-FE69-4FB9-95BC-B456366F4316}" presName="dummy" presStyleCnt="0"/>
      <dgm:spPr/>
    </dgm:pt>
    <dgm:pt modelId="{7FC9B671-0972-4CE6-8E46-48DC9D937060}" type="pres">
      <dgm:prSet presAssocID="{60974DEE-FE69-4FB9-95BC-B456366F4316}" presName="node" presStyleLbl="revTx" presStyleIdx="2" presStyleCnt="5">
        <dgm:presLayoutVars>
          <dgm:bulletEnabled val="1"/>
        </dgm:presLayoutVars>
      </dgm:prSet>
      <dgm:spPr/>
    </dgm:pt>
    <dgm:pt modelId="{72FF7742-2C58-42B2-8ADE-8F02B34CB0A8}" type="pres">
      <dgm:prSet presAssocID="{749F0A99-1528-498B-9952-A0DFA0914C46}" presName="sibTrans" presStyleLbl="node1" presStyleIdx="2" presStyleCnt="5"/>
      <dgm:spPr/>
    </dgm:pt>
    <dgm:pt modelId="{A66C1989-CF0C-4EE8-B138-BB6C6440029A}" type="pres">
      <dgm:prSet presAssocID="{687A267A-A6FB-424B-8DF2-BE2ADF8989A7}" presName="dummy" presStyleCnt="0"/>
      <dgm:spPr/>
    </dgm:pt>
    <dgm:pt modelId="{09C91792-D7F9-467F-90DD-ADAED8458219}" type="pres">
      <dgm:prSet presAssocID="{687A267A-A6FB-424B-8DF2-BE2ADF8989A7}" presName="node" presStyleLbl="revTx" presStyleIdx="3" presStyleCnt="5">
        <dgm:presLayoutVars>
          <dgm:bulletEnabled val="1"/>
        </dgm:presLayoutVars>
      </dgm:prSet>
      <dgm:spPr/>
    </dgm:pt>
    <dgm:pt modelId="{1D3E5A5E-A115-4604-B84B-C8E6DA58A99B}" type="pres">
      <dgm:prSet presAssocID="{A93FAA24-4D5C-4DF8-AD3F-93D04DC28AEE}" presName="sibTrans" presStyleLbl="node1" presStyleIdx="3" presStyleCnt="5"/>
      <dgm:spPr/>
    </dgm:pt>
    <dgm:pt modelId="{B3972CA6-0274-4FA6-867D-190AB247FD2F}" type="pres">
      <dgm:prSet presAssocID="{C9490293-441A-4A3E-9A57-C07DE9A3AD3A}" presName="dummy" presStyleCnt="0"/>
      <dgm:spPr/>
    </dgm:pt>
    <dgm:pt modelId="{B99193B0-9C0B-4883-8EC0-8510F5DEDEDE}" type="pres">
      <dgm:prSet presAssocID="{C9490293-441A-4A3E-9A57-C07DE9A3AD3A}" presName="node" presStyleLbl="revTx" presStyleIdx="4" presStyleCnt="5">
        <dgm:presLayoutVars>
          <dgm:bulletEnabled val="1"/>
        </dgm:presLayoutVars>
      </dgm:prSet>
      <dgm:spPr/>
    </dgm:pt>
    <dgm:pt modelId="{D8F2CD0F-337C-4342-8439-9BABCFFFE77C}" type="pres">
      <dgm:prSet presAssocID="{5C29E433-F0C3-446D-90D5-88CB9D92B25C}" presName="sibTrans" presStyleLbl="node1" presStyleIdx="4" presStyleCnt="5"/>
      <dgm:spPr/>
    </dgm:pt>
  </dgm:ptLst>
  <dgm:cxnLst>
    <dgm:cxn modelId="{02008807-0F8C-455C-962B-ED89B2970285}" type="presOf" srcId="{749F0A99-1528-498B-9952-A0DFA0914C46}" destId="{72FF7742-2C58-42B2-8ADE-8F02B34CB0A8}" srcOrd="0" destOrd="0" presId="urn:microsoft.com/office/officeart/2005/8/layout/cycle1"/>
    <dgm:cxn modelId="{4D0FB40A-BE4B-4202-8E9F-4C33EBE9FE10}" srcId="{9891944A-55A1-4EE2-A9F5-97B663F85A30}" destId="{BC87D57C-0C41-4B44-B46C-23D333A667B4}" srcOrd="1" destOrd="0" parTransId="{D2FA22BB-71B9-4A80-8882-23605CA2D045}" sibTransId="{D6BCD0E9-B847-4419-A892-26D2460D22D4}"/>
    <dgm:cxn modelId="{231EE422-FC65-4BD4-9380-53880A64F552}" type="presOf" srcId="{60974DEE-FE69-4FB9-95BC-B456366F4316}" destId="{7FC9B671-0972-4CE6-8E46-48DC9D937060}" srcOrd="0" destOrd="0" presId="urn:microsoft.com/office/officeart/2005/8/layout/cycle1"/>
    <dgm:cxn modelId="{6839BF27-17D9-4FCD-87AD-1C485BDAE0A5}" type="presOf" srcId="{A93FAA24-4D5C-4DF8-AD3F-93D04DC28AEE}" destId="{1D3E5A5E-A115-4604-B84B-C8E6DA58A99B}" srcOrd="0" destOrd="0" presId="urn:microsoft.com/office/officeart/2005/8/layout/cycle1"/>
    <dgm:cxn modelId="{28195F2E-015A-41B2-9D25-0BF160087A93}" type="presOf" srcId="{BC87D57C-0C41-4B44-B46C-23D333A667B4}" destId="{D4BA1D7A-B932-4319-AAD1-FDB8A005B338}" srcOrd="0" destOrd="0" presId="urn:microsoft.com/office/officeart/2005/8/layout/cycle1"/>
    <dgm:cxn modelId="{3D4B2C36-A8BD-4EC8-8B75-C3E6B9DCE13F}" srcId="{9891944A-55A1-4EE2-A9F5-97B663F85A30}" destId="{687A267A-A6FB-424B-8DF2-BE2ADF8989A7}" srcOrd="3" destOrd="0" parTransId="{5DBB6D8F-FAEB-4CD7-A648-9C51DA99321B}" sibTransId="{A93FAA24-4D5C-4DF8-AD3F-93D04DC28AEE}"/>
    <dgm:cxn modelId="{3315485B-CFF2-4834-8A82-9E15E3F2A15D}" srcId="{9891944A-55A1-4EE2-A9F5-97B663F85A30}" destId="{60974DEE-FE69-4FB9-95BC-B456366F4316}" srcOrd="2" destOrd="0" parTransId="{07F9C470-4B15-4E0A-B792-00EFCD77EA4A}" sibTransId="{749F0A99-1528-498B-9952-A0DFA0914C46}"/>
    <dgm:cxn modelId="{5F99B95E-1466-4027-B0C5-EB2A27354D15}" type="presOf" srcId="{E743C00E-34FA-4417-9CCE-D6AD8B965C28}" destId="{03C33875-926D-40F3-9ABF-E08E959048F6}" srcOrd="0" destOrd="0" presId="urn:microsoft.com/office/officeart/2005/8/layout/cycle1"/>
    <dgm:cxn modelId="{644AF345-7A79-4538-B550-22969ADCA6EC}" type="presOf" srcId="{693C53FC-E622-46BA-AD76-15ADA4F853ED}" destId="{1A41859D-3D3B-469D-A64A-F9FD08CD7A64}" srcOrd="0" destOrd="0" presId="urn:microsoft.com/office/officeart/2005/8/layout/cycle1"/>
    <dgm:cxn modelId="{17876266-40FB-497A-BC79-C2766CC8C100}" srcId="{9891944A-55A1-4EE2-A9F5-97B663F85A30}" destId="{C9490293-441A-4A3E-9A57-C07DE9A3AD3A}" srcOrd="4" destOrd="0" parTransId="{95247986-C12F-4A42-B252-2CB50B8E2F91}" sibTransId="{5C29E433-F0C3-446D-90D5-88CB9D92B25C}"/>
    <dgm:cxn modelId="{6304FD86-E5C2-4450-BE30-A24EF348FCA5}" type="presOf" srcId="{D6BCD0E9-B847-4419-A892-26D2460D22D4}" destId="{6AB68D66-0522-4D41-9462-409FFE4D33C0}" srcOrd="0" destOrd="0" presId="urn:microsoft.com/office/officeart/2005/8/layout/cycle1"/>
    <dgm:cxn modelId="{A3BDFE99-B8E9-483C-BE04-CDC24D9751F2}" type="presOf" srcId="{687A267A-A6FB-424B-8DF2-BE2ADF8989A7}" destId="{09C91792-D7F9-467F-90DD-ADAED8458219}" srcOrd="0" destOrd="0" presId="urn:microsoft.com/office/officeart/2005/8/layout/cycle1"/>
    <dgm:cxn modelId="{D4C9FBBC-FA32-4407-98A6-1F636D6F6BB0}" srcId="{9891944A-55A1-4EE2-A9F5-97B663F85A30}" destId="{E743C00E-34FA-4417-9CCE-D6AD8B965C28}" srcOrd="0" destOrd="0" parTransId="{9FEB0D7E-371E-443D-9C75-BDED100C4A03}" sibTransId="{693C53FC-E622-46BA-AD76-15ADA4F853ED}"/>
    <dgm:cxn modelId="{2CC080C3-15C9-41F3-B2D4-6722F252C056}" type="presOf" srcId="{C9490293-441A-4A3E-9A57-C07DE9A3AD3A}" destId="{B99193B0-9C0B-4883-8EC0-8510F5DEDEDE}" srcOrd="0" destOrd="0" presId="urn:microsoft.com/office/officeart/2005/8/layout/cycle1"/>
    <dgm:cxn modelId="{163B9DDC-1C14-4024-A897-1888EB687638}" type="presOf" srcId="{9891944A-55A1-4EE2-A9F5-97B663F85A30}" destId="{DC115C20-A42C-45CD-ABC6-3BA5F3169314}" srcOrd="0" destOrd="0" presId="urn:microsoft.com/office/officeart/2005/8/layout/cycle1"/>
    <dgm:cxn modelId="{22D550E7-564B-4B33-B574-648752335092}" type="presOf" srcId="{5C29E433-F0C3-446D-90D5-88CB9D92B25C}" destId="{D8F2CD0F-337C-4342-8439-9BABCFFFE77C}" srcOrd="0" destOrd="0" presId="urn:microsoft.com/office/officeart/2005/8/layout/cycle1"/>
    <dgm:cxn modelId="{E882195C-ED40-43A6-88CC-5BB23A55ECA5}" type="presParOf" srcId="{DC115C20-A42C-45CD-ABC6-3BA5F3169314}" destId="{C098663C-C8C2-4E3A-9380-C6C8E2A0D51C}" srcOrd="0" destOrd="0" presId="urn:microsoft.com/office/officeart/2005/8/layout/cycle1"/>
    <dgm:cxn modelId="{34133A42-A131-4620-9A6A-BD2E53A4A7B2}" type="presParOf" srcId="{DC115C20-A42C-45CD-ABC6-3BA5F3169314}" destId="{03C33875-926D-40F3-9ABF-E08E959048F6}" srcOrd="1" destOrd="0" presId="urn:microsoft.com/office/officeart/2005/8/layout/cycle1"/>
    <dgm:cxn modelId="{12B69ED1-FC64-48D5-9155-9AEA4F8F1334}" type="presParOf" srcId="{DC115C20-A42C-45CD-ABC6-3BA5F3169314}" destId="{1A41859D-3D3B-469D-A64A-F9FD08CD7A64}" srcOrd="2" destOrd="0" presId="urn:microsoft.com/office/officeart/2005/8/layout/cycle1"/>
    <dgm:cxn modelId="{DB7429A2-D64F-4DC3-BC93-B31F07381084}" type="presParOf" srcId="{DC115C20-A42C-45CD-ABC6-3BA5F3169314}" destId="{E7265B5E-1DD4-45F7-BD61-543254EC2268}" srcOrd="3" destOrd="0" presId="urn:microsoft.com/office/officeart/2005/8/layout/cycle1"/>
    <dgm:cxn modelId="{1FA5EEBC-F1E2-4D3F-9EBC-47BFBA1C7A1E}" type="presParOf" srcId="{DC115C20-A42C-45CD-ABC6-3BA5F3169314}" destId="{D4BA1D7A-B932-4319-AAD1-FDB8A005B338}" srcOrd="4" destOrd="0" presId="urn:microsoft.com/office/officeart/2005/8/layout/cycle1"/>
    <dgm:cxn modelId="{49346DE8-1D43-4FE2-8BCC-1E70CF1FA601}" type="presParOf" srcId="{DC115C20-A42C-45CD-ABC6-3BA5F3169314}" destId="{6AB68D66-0522-4D41-9462-409FFE4D33C0}" srcOrd="5" destOrd="0" presId="urn:microsoft.com/office/officeart/2005/8/layout/cycle1"/>
    <dgm:cxn modelId="{CA7BFA4F-3E80-4645-B5D7-FC54EE18738E}" type="presParOf" srcId="{DC115C20-A42C-45CD-ABC6-3BA5F3169314}" destId="{7AE14DB6-8D86-465E-A4CF-5A1EBBF52431}" srcOrd="6" destOrd="0" presId="urn:microsoft.com/office/officeart/2005/8/layout/cycle1"/>
    <dgm:cxn modelId="{22C2DB4C-41CF-4D86-9E67-05E181279997}" type="presParOf" srcId="{DC115C20-A42C-45CD-ABC6-3BA5F3169314}" destId="{7FC9B671-0972-4CE6-8E46-48DC9D937060}" srcOrd="7" destOrd="0" presId="urn:microsoft.com/office/officeart/2005/8/layout/cycle1"/>
    <dgm:cxn modelId="{1DFD4992-888C-4721-BDBD-0E2A40908214}" type="presParOf" srcId="{DC115C20-A42C-45CD-ABC6-3BA5F3169314}" destId="{72FF7742-2C58-42B2-8ADE-8F02B34CB0A8}" srcOrd="8" destOrd="0" presId="urn:microsoft.com/office/officeart/2005/8/layout/cycle1"/>
    <dgm:cxn modelId="{606A6AA4-CF2B-45F7-AEC5-54ABD757929C}" type="presParOf" srcId="{DC115C20-A42C-45CD-ABC6-3BA5F3169314}" destId="{A66C1989-CF0C-4EE8-B138-BB6C6440029A}" srcOrd="9" destOrd="0" presId="urn:microsoft.com/office/officeart/2005/8/layout/cycle1"/>
    <dgm:cxn modelId="{1CF1ED96-69D3-4055-8EC7-97962F9C8FA0}" type="presParOf" srcId="{DC115C20-A42C-45CD-ABC6-3BA5F3169314}" destId="{09C91792-D7F9-467F-90DD-ADAED8458219}" srcOrd="10" destOrd="0" presId="urn:microsoft.com/office/officeart/2005/8/layout/cycle1"/>
    <dgm:cxn modelId="{39CE007E-08F3-402B-A5D2-777DF3F2612D}" type="presParOf" srcId="{DC115C20-A42C-45CD-ABC6-3BA5F3169314}" destId="{1D3E5A5E-A115-4604-B84B-C8E6DA58A99B}" srcOrd="11" destOrd="0" presId="urn:microsoft.com/office/officeart/2005/8/layout/cycle1"/>
    <dgm:cxn modelId="{DCD949F0-70B4-436B-8198-ED91B5D045B4}" type="presParOf" srcId="{DC115C20-A42C-45CD-ABC6-3BA5F3169314}" destId="{B3972CA6-0274-4FA6-867D-190AB247FD2F}" srcOrd="12" destOrd="0" presId="urn:microsoft.com/office/officeart/2005/8/layout/cycle1"/>
    <dgm:cxn modelId="{E5908C58-50B8-431E-AE4D-39E9D2363B63}" type="presParOf" srcId="{DC115C20-A42C-45CD-ABC6-3BA5F3169314}" destId="{B99193B0-9C0B-4883-8EC0-8510F5DEDEDE}" srcOrd="13" destOrd="0" presId="urn:microsoft.com/office/officeart/2005/8/layout/cycle1"/>
    <dgm:cxn modelId="{719B5D45-02F3-4162-8F80-C6DE969DFBAD}" type="presParOf" srcId="{DC115C20-A42C-45CD-ABC6-3BA5F3169314}" destId="{D8F2CD0F-337C-4342-8439-9BABCFFFE77C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B33F5-1F53-42F6-8F35-74D8EFD76C63}">
      <dsp:nvSpPr>
        <dsp:cNvPr id="0" name=""/>
        <dsp:cNvSpPr/>
      </dsp:nvSpPr>
      <dsp:spPr>
        <a:xfrm>
          <a:off x="586" y="1353354"/>
          <a:ext cx="1143930" cy="11439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2954" tIns="13970" rIns="62954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</a:rPr>
            <a:t>Activation: ReLU</a:t>
          </a:r>
        </a:p>
      </dsp:txBody>
      <dsp:txXfrm>
        <a:off x="168111" y="1520879"/>
        <a:ext cx="808880" cy="808880"/>
      </dsp:txXfrm>
    </dsp:sp>
    <dsp:sp modelId="{38A823E7-D113-4B1A-B7B9-BC2098DADA4F}">
      <dsp:nvSpPr>
        <dsp:cNvPr id="0" name=""/>
        <dsp:cNvSpPr/>
      </dsp:nvSpPr>
      <dsp:spPr>
        <a:xfrm>
          <a:off x="915730" y="1353354"/>
          <a:ext cx="1143930" cy="11439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2954" tIns="13970" rIns="62954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</a:rPr>
            <a:t>Optimizer: Adam</a:t>
          </a:r>
          <a:endParaRPr lang="en-US" sz="1100" kern="1200"/>
        </a:p>
      </dsp:txBody>
      <dsp:txXfrm>
        <a:off x="1083255" y="1520879"/>
        <a:ext cx="808880" cy="808880"/>
      </dsp:txXfrm>
    </dsp:sp>
    <dsp:sp modelId="{2FE64C83-F419-426E-806C-44DE1A30E9F1}">
      <dsp:nvSpPr>
        <dsp:cNvPr id="0" name=""/>
        <dsp:cNvSpPr/>
      </dsp:nvSpPr>
      <dsp:spPr>
        <a:xfrm>
          <a:off x="1830874" y="1353354"/>
          <a:ext cx="1143930" cy="11439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2954" tIns="13970" rIns="62954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</a:rPr>
            <a:t>Loss function: MSE</a:t>
          </a:r>
          <a:endParaRPr lang="en-US" sz="1100" kern="1200"/>
        </a:p>
      </dsp:txBody>
      <dsp:txXfrm>
        <a:off x="1998399" y="1520879"/>
        <a:ext cx="808880" cy="808880"/>
      </dsp:txXfrm>
    </dsp:sp>
    <dsp:sp modelId="{4EC9D742-0934-4936-AED3-F53475247448}">
      <dsp:nvSpPr>
        <dsp:cNvPr id="0" name=""/>
        <dsp:cNvSpPr/>
      </dsp:nvSpPr>
      <dsp:spPr>
        <a:xfrm>
          <a:off x="2746019" y="1353354"/>
          <a:ext cx="1143930" cy="11439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2954" tIns="13970" rIns="62954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</a:rPr>
            <a:t>Epochs: 50</a:t>
          </a:r>
        </a:p>
      </dsp:txBody>
      <dsp:txXfrm>
        <a:off x="2913544" y="1520879"/>
        <a:ext cx="808880" cy="808880"/>
      </dsp:txXfrm>
    </dsp:sp>
    <dsp:sp modelId="{2FECD566-2F91-48D4-AFC1-8E856FAC07E5}">
      <dsp:nvSpPr>
        <dsp:cNvPr id="0" name=""/>
        <dsp:cNvSpPr/>
      </dsp:nvSpPr>
      <dsp:spPr>
        <a:xfrm>
          <a:off x="3661163" y="1353354"/>
          <a:ext cx="1143930" cy="1143930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2954" tIns="13970" rIns="62954" bIns="13970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Arial"/>
            </a:rPr>
            <a:t>Batch size: 32</a:t>
          </a:r>
        </a:p>
      </dsp:txBody>
      <dsp:txXfrm>
        <a:off x="3828688" y="1520879"/>
        <a:ext cx="808880" cy="808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33875-926D-40F3-9ABF-E08E959048F6}">
      <dsp:nvSpPr>
        <dsp:cNvPr id="0" name=""/>
        <dsp:cNvSpPr/>
      </dsp:nvSpPr>
      <dsp:spPr>
        <a:xfrm>
          <a:off x="2472095" y="24780"/>
          <a:ext cx="852443" cy="852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Flow Curves for training and testing set</a:t>
          </a:r>
          <a:endParaRPr lang="en-US" sz="900" kern="1200">
            <a:latin typeface="Arial"/>
          </a:endParaRPr>
        </a:p>
      </dsp:txBody>
      <dsp:txXfrm>
        <a:off x="2472095" y="24780"/>
        <a:ext cx="852443" cy="852443"/>
      </dsp:txXfrm>
    </dsp:sp>
    <dsp:sp modelId="{1A41859D-3D3B-469D-A64A-F9FD08CD7A64}">
      <dsp:nvSpPr>
        <dsp:cNvPr id="0" name=""/>
        <dsp:cNvSpPr/>
      </dsp:nvSpPr>
      <dsp:spPr>
        <a:xfrm>
          <a:off x="463414" y="-292"/>
          <a:ext cx="3200370" cy="3200370"/>
        </a:xfrm>
        <a:prstGeom prst="circularArrow">
          <a:avLst>
            <a:gd name="adj1" fmla="val 5194"/>
            <a:gd name="adj2" fmla="val 335463"/>
            <a:gd name="adj3" fmla="val 21295076"/>
            <a:gd name="adj4" fmla="val 19764632"/>
            <a:gd name="adj5" fmla="val 6060"/>
          </a:avLst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A1D7A-B932-4319-AAD1-FDB8A005B338}">
      <dsp:nvSpPr>
        <dsp:cNvPr id="0" name=""/>
        <dsp:cNvSpPr/>
      </dsp:nvSpPr>
      <dsp:spPr>
        <a:xfrm>
          <a:off x="2987978" y="1612507"/>
          <a:ext cx="852443" cy="852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Implement </a:t>
          </a:r>
          <a:r>
            <a:rPr lang="en-US" sz="900" kern="1200">
              <a:latin typeface="Arial"/>
            </a:rPr>
            <a:t>and</a:t>
          </a:r>
          <a:r>
            <a:rPr lang="en-US" sz="900" kern="1200"/>
            <a:t> training model</a:t>
          </a:r>
          <a:endParaRPr lang="en-US" sz="900" kern="1200">
            <a:latin typeface="Arial"/>
          </a:endParaRPr>
        </a:p>
      </dsp:txBody>
      <dsp:txXfrm>
        <a:off x="2987978" y="1612507"/>
        <a:ext cx="852443" cy="852443"/>
      </dsp:txXfrm>
    </dsp:sp>
    <dsp:sp modelId="{6AB68D66-0522-4D41-9462-409FFE4D33C0}">
      <dsp:nvSpPr>
        <dsp:cNvPr id="0" name=""/>
        <dsp:cNvSpPr/>
      </dsp:nvSpPr>
      <dsp:spPr>
        <a:xfrm>
          <a:off x="463414" y="-292"/>
          <a:ext cx="3200370" cy="3200370"/>
        </a:xfrm>
        <a:prstGeom prst="circularArrow">
          <a:avLst>
            <a:gd name="adj1" fmla="val 5194"/>
            <a:gd name="adj2" fmla="val 335463"/>
            <a:gd name="adj3" fmla="val 4016599"/>
            <a:gd name="adj4" fmla="val 2251688"/>
            <a:gd name="adj5" fmla="val 6060"/>
          </a:avLst>
        </a:prstGeom>
        <a:solidFill>
          <a:schemeClr val="accent6">
            <a:shade val="80000"/>
            <a:hueOff val="81566"/>
            <a:satOff val="-10703"/>
            <a:lumOff val="88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9B671-0972-4CE6-8E46-48DC9D937060}">
      <dsp:nvSpPr>
        <dsp:cNvPr id="0" name=""/>
        <dsp:cNvSpPr/>
      </dsp:nvSpPr>
      <dsp:spPr>
        <a:xfrm>
          <a:off x="1637377" y="2593777"/>
          <a:ext cx="852443" cy="852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Training and testing results</a:t>
          </a:r>
          <a:endParaRPr lang="en-US" sz="900" kern="1200">
            <a:latin typeface="Arial"/>
          </a:endParaRPr>
        </a:p>
      </dsp:txBody>
      <dsp:txXfrm>
        <a:off x="1637377" y="2593777"/>
        <a:ext cx="852443" cy="852443"/>
      </dsp:txXfrm>
    </dsp:sp>
    <dsp:sp modelId="{72FF7742-2C58-42B2-8ADE-8F02B34CB0A8}">
      <dsp:nvSpPr>
        <dsp:cNvPr id="0" name=""/>
        <dsp:cNvSpPr/>
      </dsp:nvSpPr>
      <dsp:spPr>
        <a:xfrm>
          <a:off x="463414" y="-292"/>
          <a:ext cx="3200370" cy="3200370"/>
        </a:xfrm>
        <a:prstGeom prst="circularArrow">
          <a:avLst>
            <a:gd name="adj1" fmla="val 5194"/>
            <a:gd name="adj2" fmla="val 335463"/>
            <a:gd name="adj3" fmla="val 8212849"/>
            <a:gd name="adj4" fmla="val 6447939"/>
            <a:gd name="adj5" fmla="val 6060"/>
          </a:avLst>
        </a:prstGeom>
        <a:solidFill>
          <a:schemeClr val="accent6">
            <a:shade val="80000"/>
            <a:hueOff val="163132"/>
            <a:satOff val="-21406"/>
            <a:lumOff val="176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C91792-D7F9-467F-90DD-ADAED8458219}">
      <dsp:nvSpPr>
        <dsp:cNvPr id="0" name=""/>
        <dsp:cNvSpPr/>
      </dsp:nvSpPr>
      <dsp:spPr>
        <a:xfrm>
          <a:off x="286776" y="1612507"/>
          <a:ext cx="852443" cy="852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Analysis the </a:t>
          </a:r>
          <a:r>
            <a:rPr lang="en-US" sz="900" kern="1200">
              <a:latin typeface="Arial"/>
            </a:rPr>
            <a:t>prediction of model</a:t>
          </a:r>
        </a:p>
      </dsp:txBody>
      <dsp:txXfrm>
        <a:off x="286776" y="1612507"/>
        <a:ext cx="852443" cy="852443"/>
      </dsp:txXfrm>
    </dsp:sp>
    <dsp:sp modelId="{1D3E5A5E-A115-4604-B84B-C8E6DA58A99B}">
      <dsp:nvSpPr>
        <dsp:cNvPr id="0" name=""/>
        <dsp:cNvSpPr/>
      </dsp:nvSpPr>
      <dsp:spPr>
        <a:xfrm>
          <a:off x="463414" y="-292"/>
          <a:ext cx="3200370" cy="3200370"/>
        </a:xfrm>
        <a:prstGeom prst="circularArrow">
          <a:avLst>
            <a:gd name="adj1" fmla="val 5194"/>
            <a:gd name="adj2" fmla="val 335463"/>
            <a:gd name="adj3" fmla="val 12299905"/>
            <a:gd name="adj4" fmla="val 10769462"/>
            <a:gd name="adj5" fmla="val 6060"/>
          </a:avLst>
        </a:prstGeom>
        <a:solidFill>
          <a:schemeClr val="accent6">
            <a:shade val="80000"/>
            <a:hueOff val="244698"/>
            <a:satOff val="-32109"/>
            <a:lumOff val="264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9193B0-9C0B-4883-8EC0-8510F5DEDEDE}">
      <dsp:nvSpPr>
        <dsp:cNvPr id="0" name=""/>
        <dsp:cNvSpPr/>
      </dsp:nvSpPr>
      <dsp:spPr>
        <a:xfrm>
          <a:off x="802659" y="24780"/>
          <a:ext cx="852443" cy="8524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Hyperparameter </a:t>
          </a:r>
          <a:r>
            <a:rPr lang="en-US" sz="900" kern="1200">
              <a:latin typeface="Arial"/>
            </a:rPr>
            <a:t>tuning for</a:t>
          </a:r>
          <a:r>
            <a:rPr lang="en-US" sz="900" kern="1200"/>
            <a:t> LSTM </a:t>
          </a:r>
          <a:r>
            <a:rPr lang="en-US" sz="900" kern="1200">
              <a:latin typeface="Arial"/>
            </a:rPr>
            <a:t>model</a:t>
          </a:r>
        </a:p>
      </dsp:txBody>
      <dsp:txXfrm>
        <a:off x="802659" y="24780"/>
        <a:ext cx="852443" cy="852443"/>
      </dsp:txXfrm>
    </dsp:sp>
    <dsp:sp modelId="{D8F2CD0F-337C-4342-8439-9BABCFFFE77C}">
      <dsp:nvSpPr>
        <dsp:cNvPr id="0" name=""/>
        <dsp:cNvSpPr/>
      </dsp:nvSpPr>
      <dsp:spPr>
        <a:xfrm>
          <a:off x="463414" y="-292"/>
          <a:ext cx="3200370" cy="3200370"/>
        </a:xfrm>
        <a:prstGeom prst="circularArrow">
          <a:avLst>
            <a:gd name="adj1" fmla="val 5194"/>
            <a:gd name="adj2" fmla="val 335463"/>
            <a:gd name="adj3" fmla="val 16867581"/>
            <a:gd name="adj4" fmla="val 15196956"/>
            <a:gd name="adj5" fmla="val 6060"/>
          </a:avLst>
        </a:prstGeom>
        <a:solidFill>
          <a:schemeClr val="accent6">
            <a:shade val="80000"/>
            <a:hueOff val="326265"/>
            <a:satOff val="-42812"/>
            <a:lumOff val="352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A989147A-E99F-426E-8428-4F7A2B762C1A}" type="datetimeFigureOut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18.12.2024</a:t>
            </a:fld>
            <a:endParaRPr lang="de-D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de-DE" sz="100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1FEB8BDD-D483-4F2A-8149-5CAA22251911}" type="slidenum">
              <a:rPr lang="de-DE" sz="1000">
                <a:latin typeface="Arial" pitchFamily="34" charset="0"/>
                <a:cs typeface="Arial" pitchFamily="34" charset="0"/>
              </a:rPr>
              <a:pPr>
                <a:defRPr/>
              </a:pPr>
              <a:t>‹#›</a:t>
            </a:fld>
            <a:endParaRPr lang="de-DE" sz="100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6278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+mn-lt"/>
              </a:defRPr>
            </a:lvl1pPr>
          </a:lstStyle>
          <a:p>
            <a:pPr>
              <a:defRPr/>
            </a:pPr>
            <a:fld id="{E619EF57-6584-4C28-9DE9-68C51C925951}" type="datetimeFigureOut">
              <a:rPr lang="de-DE" smtClean="0"/>
              <a:pPr>
                <a:defRPr/>
              </a:pPr>
              <a:t>18.12.2024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00" smtClean="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DB79B9A-35EE-4156-AEAA-A71D25E1C590}" type="slidenum">
              <a:rPr lang="de-DE" smtClean="0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41052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high strength and hierarchical bcc microstructure</a:t>
            </a:r>
          </a:p>
        </p:txBody>
      </p:sp>
    </p:spTree>
    <p:extLst>
      <p:ext uri="{BB962C8B-B14F-4D97-AF65-F5344CB8AC3E}">
        <p14:creationId xmlns:p14="http://schemas.microsoft.com/office/powerpoint/2010/main" val="547074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804E5-940D-9B85-20F6-A2AE4A2A6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5AE18915-0F9B-DC9E-A33A-674E61862A8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26A6804A-063C-2037-7781-09C6553ABAD7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9434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18622-6668-099A-B5A7-074C7700C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905018-5C16-D546-8E43-5F9DDBAD2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D99402-15D1-8145-D750-910C18D63B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CDA54-2A70-9C70-65DC-024B64ACAA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41D3A-D19F-4901-AB80-B46B0972A613}" type="slidenum">
              <a:rPr lang="en-FI" smtClean="0"/>
              <a:t>12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0220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639D9-0A12-CB6A-5AA5-FC2A8E8DD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10B1B6C7-AD57-3536-25B8-BA005E3341F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A08E3308-D269-094F-16D7-BDA088F485E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301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FC823-7C8B-6281-4979-C497CAED3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C164B013-1C96-D329-AEB6-F44A12BC0E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BE2674BD-19B4-7C73-524A-C4AEAD011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4243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A6E0E-2445-6D12-53CC-98B2E074B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BA249-1B15-C68E-B42D-9CBD97CCA6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DBA80A-4883-81B6-BC0A-AAD05F7B27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5060F-EFBB-4997-5A24-3EE24A6E51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41D3A-D19F-4901-AB80-B46B0972A613}" type="slidenum">
              <a:rPr lang="en-FI" smtClean="0"/>
              <a:t>15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224395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70EF4-8EA1-7574-BD36-40780F0776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B49C13-89B0-19B4-8667-59BC769A9A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2602E8-6E91-B35E-7BC2-7DEB5F5FEF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9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4F046-A771-E919-805A-2576020D9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16E244A4-2923-7CD8-17E2-38063DBF27E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96041AA7-DDA1-E17B-03DD-3ABE10E4BD2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4512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41D3A-D19F-4901-AB80-B46B0972A613}" type="slidenum">
              <a:rPr lang="en-FI" smtClean="0"/>
              <a:t>18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77495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06834-6C00-CE9E-4DA6-78BE2B0A3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B36C6A6B-A885-00B1-719D-A287D752E55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A0C0D03C-0957-D2D5-932C-C9484749359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703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4211A-ED70-E40B-F5E9-AE3196E12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9BF744EF-494D-FEE5-AB77-2106E68D24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ECF5EB59-7805-26D3-FB22-3A51ACF2F79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5149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CBE95-8206-140D-2389-62C2FE7C4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3A8701-CD12-EBE3-2D64-0D86147878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DF88D9-52ED-C3D5-723C-31FF8B67F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74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8D5A-E60E-DED0-33CF-BAED96378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CEDE7A2-08D9-56C8-58B9-35A0C9D329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95C5174-145D-51F9-EA10-D509967AF6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8802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8D5A-E60E-DED0-33CF-BAED96378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CEDE7A2-08D9-56C8-58B9-35A0C9D329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95C5174-145D-51F9-EA10-D509967AF6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32624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8D5A-E60E-DED0-33CF-BAED96378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CEDE7A2-08D9-56C8-58B9-35A0C9D329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95C5174-145D-51F9-EA10-D509967AF6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07444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8D5A-E60E-DED0-33CF-BAED96378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CEDE7A2-08D9-56C8-58B9-35A0C9D329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95C5174-145D-51F9-EA10-D509967AF6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7700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8D5A-E60E-DED0-33CF-BAED96378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CEDE7A2-08D9-56C8-58B9-35A0C9D329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95C5174-145D-51F9-EA10-D509967AF6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1445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48D5A-E60E-DED0-33CF-BAED96378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0CEDE7A2-08D9-56C8-58B9-35A0C9D329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95C5174-145D-51F9-EA10-D509967AF6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559528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DEB4D-D82D-D491-1DEE-B83E82EC7E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2434D7BF-8788-2584-E470-FB0D8C6B180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2206A15A-4AC5-E342-0489-E360823B58D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43591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71EFEF-F9D9-05F4-3EB0-68DE2E31A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E1D00758-2D90-0A9F-51F5-0FE70DB405B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D91A94C0-F36A-B19E-2547-D7DEB14C381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2739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F84FB-FC05-F816-7FEF-B2B06FB98F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DF324837-4F13-4281-295A-989C7147BFD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4F0C0F1D-BF73-359F-CDE2-EB20A2B7AD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53941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9A5BD-95C6-8240-3D1F-9D00FDE9B4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16162C88-DB77-A8A0-F0C6-A230E30806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0742AF4B-C36D-1592-7D1C-6F014E68E5E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0063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56AE8-891B-B041-6D31-B84764BE5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6F728-85B5-0297-89AD-60859844D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EE64DA-55C2-E919-0DB5-01A8F058D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177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8CF49-67F4-3091-B9CF-923AE26C9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C2DC339B-879B-B74B-7611-7580D249113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9EB7C4C9-E956-5468-361F-C17098DEF17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b="1"/>
              <a:t>Thermal Activation:</a:t>
            </a:r>
            <a:r>
              <a:rPr lang="en-GB"/>
              <a:t> Higher temperatures enhance atomic motion, reducing resistance to deformation and increasing strain-rate sensitivity.</a:t>
            </a:r>
          </a:p>
          <a:p>
            <a:pPr eaLnBrk="1" hangingPunct="1"/>
            <a:r>
              <a:rPr lang="en-GB" b="1"/>
              <a:t>Deformation Mechanisms:</a:t>
            </a:r>
            <a:r>
              <a:rPr lang="en-GB"/>
              <a:t> Dominant mechanisms (e.g., dislocation glide, creep) vary with temperature, altering stress-strain </a:t>
            </a:r>
            <a:r>
              <a:rPr lang="en-GB" err="1"/>
              <a:t>behavior</a:t>
            </a:r>
            <a:r>
              <a:rPr lang="en-GB"/>
              <a:t>.</a:t>
            </a:r>
          </a:p>
          <a:p>
            <a:pPr eaLnBrk="1" hangingPunct="1"/>
            <a:r>
              <a:rPr lang="en-GB" b="1"/>
              <a:t>Microstructural Evolution:</a:t>
            </a:r>
            <a:r>
              <a:rPr lang="en-GB"/>
              <a:t> Temperature impacts grain structure, phase transformations, and recovery processes, driving differences in strain-rate dependency.</a:t>
            </a:r>
          </a:p>
          <a:p>
            <a:pPr eaLnBrk="1" hangingPunct="1"/>
            <a:endParaRPr lang="en-GB" altLang="en-US"/>
          </a:p>
          <a:p>
            <a:pPr eaLnBrk="1" hangingPunct="1"/>
            <a:r>
              <a:rPr lang="en-GB" altLang="en-US"/>
              <a:t>- 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62537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84C50-DE9A-BBB4-06C4-6635B1FB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7C7CA13F-33B2-7AB7-BCF0-CCF18C09306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01A12033-54D3-D871-7242-A94952DE13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/>
              <a:t>Power-law and Wagoner: </a:t>
            </a:r>
            <a:r>
              <a:rPr lang="en-GB"/>
              <a:t>If your data shows a more complex stress-strain rate </a:t>
            </a:r>
            <a:r>
              <a:rPr lang="en-GB" err="1"/>
              <a:t>behavior</a:t>
            </a:r>
            <a:r>
              <a:rPr lang="en-GB"/>
              <a:t> (e.g., non-linear trends, asymptotes, or transitions at extreme strain rates), these models cannot accommodate such </a:t>
            </a:r>
            <a:r>
              <a:rPr lang="en-GB" err="1"/>
              <a:t>behaviors</a:t>
            </a:r>
            <a:r>
              <a:rPr lang="en-GB"/>
              <a:t>. This is because they rely solely on simple mathematical forms (power-law and square-root terms) and lack terms like quadratic or logarithmic contributions.</a:t>
            </a:r>
            <a:endParaRPr lang="en-US" altLang="en-US"/>
          </a:p>
          <a:p>
            <a:pPr eaLnBrk="1" hangingPunct="1"/>
            <a:r>
              <a:rPr lang="en-US" altLang="en-US"/>
              <a:t>Student: </a:t>
            </a:r>
            <a:r>
              <a:rPr lang="en-GB"/>
              <a:t>Assume that the relationship between stress and strain rate (after normalization) is nearly linear or a simple logarithmic function. If the data shows deviations or bending patterns that cannot be captured by a linear-log or power-law model.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93517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AC89F-24AE-5740-F935-310484910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F743A1B0-BDC9-5F7F-766B-2A99D8922A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43E665E9-E5C5-9858-E199-12437CE7381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/>
              <a:t>- </a:t>
            </a:r>
            <a:r>
              <a:rPr lang="en-GB" b="1"/>
              <a:t>Non-linear Scaling of Strain Rate: </a:t>
            </a:r>
            <a:r>
              <a:rPr lang="en-GB" b="0"/>
              <a:t>Limi</a:t>
            </a:r>
            <a:r>
              <a:rPr lang="en-GB"/>
              <a:t>ted representation of the strain rate’s influence</a:t>
            </a:r>
            <a:endParaRPr lang="en-GB" b="1"/>
          </a:p>
          <a:p>
            <a:pPr eaLnBrk="1" hangingPunct="1"/>
            <a:r>
              <a:rPr lang="en-US" altLang="en-US"/>
              <a:t>- </a:t>
            </a:r>
            <a:r>
              <a:rPr lang="en-GB" b="1"/>
              <a:t>Higher Flexibility Through Quadratic Term: </a:t>
            </a:r>
            <a:r>
              <a:rPr lang="en-GB" b="0"/>
              <a:t>A</a:t>
            </a:r>
            <a:r>
              <a:rPr lang="en-GB"/>
              <a:t>ccount for curvature or non-linear </a:t>
            </a:r>
            <a:r>
              <a:rPr lang="en-GB" err="1"/>
              <a:t>behavior</a:t>
            </a:r>
            <a:r>
              <a:rPr lang="en-GB"/>
              <a:t> in the stress-strain rate relationship. In situations where the stress-strain rate curve has a “hump” or inflection point, your function can adjust the curvature through the quadratic term.</a:t>
            </a:r>
            <a:endParaRPr lang="en-US" altLang="en-US" b="1"/>
          </a:p>
        </p:txBody>
      </p:sp>
    </p:spTree>
    <p:extLst>
      <p:ext uri="{BB962C8B-B14F-4D97-AF65-F5344CB8AC3E}">
        <p14:creationId xmlns:p14="http://schemas.microsoft.com/office/powerpoint/2010/main" val="1245374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58205-DE29-B165-CFEF-75F7E24C9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02D8E11-9776-BA2E-D5F8-1B71E630E4D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B5205D5F-ED60-A596-F741-BF8495C2232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329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E6F04-3540-010F-CFCE-E3DDC65F5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E9311ACD-B119-B65E-22EC-2AE98103A1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D69CE6D2-9CE5-6D77-D650-67CF3C92C15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427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B07A8-BE51-46CF-DD16-98B33A1D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EE46010F-A5CB-FD58-63EA-333F90B9DB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EFDEC852-73B3-4053-8C2F-D2561B5732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932171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B07A8-BE51-46CF-DD16-98B33A1DC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EE46010F-A5CB-FD58-63EA-333F90B9DB9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EFDEC852-73B3-4053-8C2F-D2561B5732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68356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EABA5-06B9-6C05-FAA9-608E0D838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12720701-486E-85F7-3ED2-F123483429B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45FDBDA6-221D-ED34-0666-A344AEAA9B2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7466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D08A4-D32A-A153-D258-9623A4CDF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3CDAB09D-99CE-1663-D1D8-9D47CD2502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EE5457D4-D4DF-6DBA-8866-8DD93D1E8D9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0260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0217A-2AC4-B713-6955-F1882BDB94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7BCD6040-43B9-C5D0-47AB-11E84867C92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C055A7D3-C76A-3717-33D4-E1353D3F0EA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76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41D3A-D19F-4901-AB80-B46B0972A613}" type="slidenum">
              <a:rPr lang="en-FI" smtClean="0"/>
              <a:t>5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4774951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ea typeface="Calibri"/>
                <a:cs typeface="Calibri"/>
              </a:rPr>
              <a:t>Timesteps = 1</a:t>
            </a:r>
          </a:p>
        </p:txBody>
      </p:sp>
    </p:spTree>
    <p:extLst>
      <p:ext uri="{BB962C8B-B14F-4D97-AF65-F5344CB8AC3E}">
        <p14:creationId xmlns:p14="http://schemas.microsoft.com/office/powerpoint/2010/main" val="1368910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6850120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556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96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D8F91-E8DB-6C5F-3EC9-0F4B10CF2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383716-5276-B594-A597-B0EB74CE81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DEF48A-567C-37DC-C42D-5DB34D645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05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9DDDF-FA26-9454-9EC8-E74B16F3F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DDA13F-D777-C017-3775-DA770813F3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82D0F-A4C3-0810-2A2E-60A9AE11F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512B16-1C2D-0053-FC69-EAC10A797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A41D3A-D19F-4901-AB80-B46B0972A613}" type="slidenum">
              <a:rPr lang="en-FI" smtClean="0"/>
              <a:t>8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073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1C485-DF9D-06B4-F06A-5A7EA52BB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239EE901-18E7-7AC9-9CAA-14B7693548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5E8D2E7A-3EFF-12AE-5E12-414B5D501C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7733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CC706-0F57-F539-A04B-8D1636664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>
            <a:extLst>
              <a:ext uri="{FF2B5EF4-FFF2-40B4-BE49-F238E27FC236}">
                <a16:creationId xmlns:a16="http://schemas.microsoft.com/office/drawing/2014/main" id="{1E31E277-0EA4-7A06-2588-62C5619A736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22275" y="1241425"/>
            <a:ext cx="5953125" cy="33496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Notes Placeholder 2">
            <a:extLst>
              <a:ext uri="{FF2B5EF4-FFF2-40B4-BE49-F238E27FC236}">
                <a16:creationId xmlns:a16="http://schemas.microsoft.com/office/drawing/2014/main" id="{34D1651F-A815-E883-E4AC-2CAE8C29031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3370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twitter.com/LianGroup_Aalto" TargetMode="External"/><Relationship Id="rId7" Type="http://schemas.openxmlformats.org/officeDocument/2006/relationships/hyperlink" Target="https://www.researchgate.net/lab/Junhe-Lian-Lab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hyperlink" Target="https://www.linkedin.com/in/junhe-lian-13807994/" TargetMode="External"/><Relationship Id="rId10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3265737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915691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Author list</a:t>
            </a:r>
          </a:p>
        </p:txBody>
      </p:sp>
      <p:pic>
        <p:nvPicPr>
          <p:cNvPr id="8" name="Picture 3" descr="An aerial view of the Aalto University campus at sunset/ Photo by Mika Huisman">
            <a:extLst>
              <a:ext uri="{FF2B5EF4-FFF2-40B4-BE49-F238E27FC236}">
                <a16:creationId xmlns:a16="http://schemas.microsoft.com/office/drawing/2014/main" id="{285388FA-C0D1-46D0-9F89-F45FA70FF5C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2000" cy="29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2992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CF18-634A-5C9F-429A-C2EFD025B3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315EE-053F-7F96-3480-364EA7A100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0E85C-FDB4-6E2F-3870-BD682F69C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8497-CD0E-4317-B732-9A1101EBAA10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B3D26-D9ED-D349-B705-13F5ED86A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51F801-9802-0131-EF60-4F3890205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3358-BDEE-457B-BC8A-DF7DEDDD5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184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B87F21-F2EB-1528-DE49-52437B525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B8497-CD0E-4317-B732-9A1101EBAA10}" type="datetimeFigureOut">
              <a:rPr lang="en-US" smtClean="0"/>
              <a:t>12/18/2024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B36ABE-820B-72E9-910F-B963B763E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6AC3B-90ED-9FA4-4B17-1452584C0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033358-BDEE-457B-BC8A-DF7DEDDD5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871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_1/3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erial view of the Otaniemi campus.">
            <a:extLst>
              <a:ext uri="{FF2B5EF4-FFF2-40B4-BE49-F238E27FC236}">
                <a16:creationId xmlns:a16="http://schemas.microsoft.com/office/drawing/2014/main" id="{9E1D15B7-CCA2-4623-805A-24166E0C171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29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3AF9E4-D941-46BB-98C8-B98C7177028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4000" y="3265737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E21F256-E105-49FE-B46B-20F9AEDB9EC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4000" y="3915691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Author list</a:t>
            </a:r>
          </a:p>
        </p:txBody>
      </p:sp>
    </p:spTree>
    <p:extLst>
      <p:ext uri="{BB962C8B-B14F-4D97-AF65-F5344CB8AC3E}">
        <p14:creationId xmlns:p14="http://schemas.microsoft.com/office/powerpoint/2010/main" val="201601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An aerial view of the Aalto University campus at sunset/ Photo by Mika Huisman">
            <a:extLst>
              <a:ext uri="{FF2B5EF4-FFF2-40B4-BE49-F238E27FC236}">
                <a16:creationId xmlns:a16="http://schemas.microsoft.com/office/drawing/2014/main" id="{285388FA-C0D1-46D0-9F89-F45FA70FF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2000" cy="29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384000" y="3265737"/>
            <a:ext cx="11424000" cy="54000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3200" b="1" baseline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84000" y="3915691"/>
            <a:ext cx="11424000" cy="165576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Author list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222" r="-29"/>
          <a:stretch/>
        </p:blipFill>
        <p:spPr>
          <a:xfrm>
            <a:off x="0" y="-3467"/>
            <a:ext cx="12193200" cy="3071866"/>
          </a:xfrm>
          <a:prstGeom prst="rect">
            <a:avLst/>
          </a:prstGeom>
        </p:spPr>
      </p:pic>
      <p:pic>
        <p:nvPicPr>
          <p:cNvPr id="9" name="Picture 3" descr="An aerial view of the Aalto University campus at sunset/ Photo by Mika Huisman">
            <a:extLst>
              <a:ext uri="{FF2B5EF4-FFF2-40B4-BE49-F238E27FC236}">
                <a16:creationId xmlns:a16="http://schemas.microsoft.com/office/drawing/2014/main" id="{7F2C3572-4FF7-4D1C-ADF7-DEBD69509AF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1"/>
            <a:ext cx="12192000" cy="2996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941363-369C-4547-AC80-313F32EE51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4000" y="6099625"/>
            <a:ext cx="2371047" cy="5815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70EBCF4-C14D-480A-8DDE-630261C4DF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22" r="-29"/>
          <a:stretch/>
        </p:blipFill>
        <p:spPr>
          <a:xfrm>
            <a:off x="0" y="-3467"/>
            <a:ext cx="12193200" cy="307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58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/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1" y="1152000"/>
            <a:ext cx="11425767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383118" y="1684800"/>
            <a:ext cx="11425767" cy="3194050"/>
          </a:xfrm>
          <a:prstGeom prst="rect">
            <a:avLst/>
          </a:prstGeom>
        </p:spPr>
        <p:txBody>
          <a:bodyPr lIns="0" tIns="0" rIns="0" bIns="0"/>
          <a:lstStyle>
            <a:lvl1pPr marL="215900" indent="-2159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1pPr>
            <a:lvl2pPr marL="431800" indent="-2159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2pPr>
            <a:lvl3pPr marL="647700" indent="-2159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3pPr>
            <a:lvl4pPr marL="863600" indent="-215900">
              <a:buClr>
                <a:srgbClr val="C00000"/>
              </a:buClr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/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328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4000" y="1152000"/>
            <a:ext cx="11424000" cy="252000"/>
          </a:xfrm>
          <a:prstGeom prst="rect">
            <a:avLst/>
          </a:prstGeom>
          <a:noFill/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000" b="1" i="0"/>
            </a:lvl1pPr>
            <a:lvl2pPr marL="216000" indent="180000">
              <a:buClr>
                <a:schemeClr val="tx2"/>
              </a:buClr>
              <a:defRPr sz="1800"/>
            </a:lvl2pPr>
            <a:lvl3pPr marL="432000" indent="180000">
              <a:buClr>
                <a:schemeClr val="tx2"/>
              </a:buClr>
              <a:buFont typeface="Symbol" panose="05050102010706020507" pitchFamily="18" charset="2"/>
              <a:buChar char="-"/>
              <a:defRPr sz="1600"/>
            </a:lvl3pPr>
            <a:lvl4pPr marL="648000" indent="180000">
              <a:buClr>
                <a:schemeClr val="tx2"/>
              </a:buClr>
              <a:buFont typeface="Wingdings" panose="05000000000000000000" pitchFamily="2" charset="2"/>
              <a:buChar char="§"/>
              <a:defRPr sz="1600"/>
            </a:lvl4pPr>
            <a:lvl5pPr marL="864000" indent="180000">
              <a:buClr>
                <a:schemeClr val="tx2"/>
              </a:buClr>
              <a:buFont typeface="Arial" panose="020B0604020202020204" pitchFamily="34" charset="0"/>
              <a:buChar char="-"/>
              <a:defRPr sz="16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>
          <a:xfrm>
            <a:off x="383118" y="1684801"/>
            <a:ext cx="11425767" cy="3751263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/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37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1" y="1152000"/>
            <a:ext cx="11425767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buFontTx/>
              <a:buNone/>
              <a:defRPr sz="2000" b="1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9" name="Diagrammplatzhalter 8"/>
          <p:cNvSpPr>
            <a:spLocks noGrp="1"/>
          </p:cNvSpPr>
          <p:nvPr>
            <p:ph type="chart" sz="quarter" idx="13"/>
          </p:nvPr>
        </p:nvSpPr>
        <p:spPr>
          <a:xfrm>
            <a:off x="383118" y="1684800"/>
            <a:ext cx="11425767" cy="3632200"/>
          </a:xfrm>
          <a:prstGeom prst="rect">
            <a:avLst/>
          </a:prstGeom>
        </p:spPr>
        <p:txBody>
          <a:bodyPr lIns="0" tIns="0" rIns="0" bIns="0"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de-DE" noProof="0"/>
              <a:t>Diagramm durch Klicken auf Symbol hinzufügen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274320" y="201600"/>
            <a:ext cx="9133840" cy="543600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>
              <a:defRPr sz="2000" b="1">
                <a:solidFill>
                  <a:srgbClr val="C00000"/>
                </a:solidFill>
              </a:defRPr>
            </a:lvl1pPr>
          </a:lstStyle>
          <a:p>
            <a:r>
              <a:rPr lang="de-DE"/>
              <a:t>Slide 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99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 userDrawn="1"/>
        </p:nvSpPr>
        <p:spPr>
          <a:xfrm>
            <a:off x="383118" y="2487613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noProof="0">
                <a:solidFill>
                  <a:srgbClr val="C00000"/>
                </a:solidFill>
              </a:rPr>
              <a:t>Thank you!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/>
          </p:nvPr>
        </p:nvSpPr>
        <p:spPr>
          <a:xfrm>
            <a:off x="384001" y="3988800"/>
            <a:ext cx="11425767" cy="1656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6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7838" y="196028"/>
            <a:ext cx="2371047" cy="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38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3118" y="2095162"/>
            <a:ext cx="11425767" cy="1079500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baseline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3200" noProof="0">
                <a:solidFill>
                  <a:srgbClr val="C00000"/>
                </a:solidFill>
              </a:rPr>
              <a:t>Thank you!</a:t>
            </a:r>
          </a:p>
        </p:txBody>
      </p:sp>
      <p:sp>
        <p:nvSpPr>
          <p:cNvPr id="9" name="Textplatzhalt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383116" y="2987365"/>
            <a:ext cx="11425767" cy="801989"/>
          </a:xfrm>
          <a:prstGeom prst="rect">
            <a:avLst/>
          </a:prstGeom>
        </p:spPr>
        <p:txBody>
          <a:bodyPr lIns="90000" tIns="0" rIns="90000" bIns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Tx/>
              <a:buNone/>
              <a:defRPr sz="1500" b="0"/>
            </a:lvl1pPr>
            <a:lvl2pPr marL="457200" indent="0">
              <a:buFontTx/>
              <a:buNone/>
              <a:defRPr sz="18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lang="en-US" noProof="0"/>
              <a:t>Add text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7838" y="196028"/>
            <a:ext cx="2371047" cy="581507"/>
          </a:xfrm>
          <a:prstGeom prst="rect">
            <a:avLst/>
          </a:prstGeom>
        </p:spPr>
      </p:pic>
      <p:pic>
        <p:nvPicPr>
          <p:cNvPr id="5" name="Picture 2" descr="Image result for twitter icon">
            <a:hlinkClick r:id="rId3"/>
            <a:extLst>
              <a:ext uri="{FF2B5EF4-FFF2-40B4-BE49-F238E27FC236}">
                <a16:creationId xmlns:a16="http://schemas.microsoft.com/office/drawing/2014/main" id="{52C4CADD-A7A4-43C7-A779-710EDBD67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7117" y="4163571"/>
            <a:ext cx="801989" cy="801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B03B7D9E-FD3F-409A-B435-EB802FA44F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7730" y="4272536"/>
            <a:ext cx="584056" cy="584056"/>
          </a:xfrm>
          <a:prstGeom prst="rect">
            <a:avLst/>
          </a:prstGeom>
          <a:ln>
            <a:solidFill>
              <a:srgbClr val="0077B7"/>
            </a:solidFill>
          </a:ln>
        </p:spPr>
      </p:pic>
      <p:pic>
        <p:nvPicPr>
          <p:cNvPr id="7" name="Picture 6" descr="Image result for researchgate icon">
            <a:hlinkClick r:id="rId7"/>
            <a:extLst>
              <a:ext uri="{FF2B5EF4-FFF2-40B4-BE49-F238E27FC236}">
                <a16:creationId xmlns:a16="http://schemas.microsoft.com/office/drawing/2014/main" id="{744A7A10-A2C7-4B8A-9973-638AB9831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906" y="4272537"/>
            <a:ext cx="584056" cy="584056"/>
          </a:xfrm>
          <a:prstGeom prst="rect">
            <a:avLst/>
          </a:prstGeom>
          <a:noFill/>
          <a:ln>
            <a:solidFill>
              <a:srgbClr val="00D0A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D49D4D7-722F-41A4-83E2-00CD29BB6E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5584" y="5019455"/>
            <a:ext cx="1105054" cy="11050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32BBAB4-0DBC-4A21-ABE0-4FE91C4E9E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1407" y="5019455"/>
            <a:ext cx="1105054" cy="1105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0985D0-9477-4211-96B9-821922B0E5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7230" y="5019454"/>
            <a:ext cx="1105055" cy="110505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93CEE8-B645-4EB3-B6D8-4033FAAFC64C}"/>
              </a:ext>
            </a:extLst>
          </p:cNvPr>
          <p:cNvSpPr txBox="1"/>
          <p:nvPr/>
        </p:nvSpPr>
        <p:spPr>
          <a:xfrm>
            <a:off x="383116" y="4272536"/>
            <a:ext cx="160362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/>
              <a:t>Follow us 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FA091C-DFE2-4E50-9F43-829B6A34BC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7838" y="196028"/>
            <a:ext cx="2371047" cy="58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271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erader Verbinder 10"/>
          <p:cNvCxnSpPr/>
          <p:nvPr/>
        </p:nvCxnSpPr>
        <p:spPr>
          <a:xfrm>
            <a:off x="268289" y="814388"/>
            <a:ext cx="11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/>
          <p:cNvCxnSpPr/>
          <p:nvPr userDrawn="1"/>
        </p:nvCxnSpPr>
        <p:spPr>
          <a:xfrm>
            <a:off x="268289" y="6497620"/>
            <a:ext cx="116554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1"/>
          <p:cNvSpPr>
            <a:spLocks noChangeArrowheads="1"/>
          </p:cNvSpPr>
          <p:nvPr userDrawn="1"/>
        </p:nvSpPr>
        <p:spPr bwMode="auto">
          <a:xfrm>
            <a:off x="268289" y="6598813"/>
            <a:ext cx="842433" cy="2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HY견고딕"/>
                <a:cs typeface="HY견고딕"/>
              </a:defRPr>
            </a:lvl9pPr>
          </a:lstStyle>
          <a:p>
            <a:pPr eaLnBrk="1" latinLnBrk="1" hangingPunct="1">
              <a:defRPr/>
            </a:pPr>
            <a:fld id="{3DDF5E21-2980-4365-AB15-B4F6486D8378}" type="slidenum">
              <a:rPr kumimoji="1" lang="ko-KR" altLang="en-US" sz="1200" smtClean="0">
                <a:solidFill>
                  <a:schemeClr val="tx1"/>
                </a:solidFill>
                <a:ea typeface="휴먼옛체"/>
                <a:cs typeface="휴먼옛체"/>
              </a:rPr>
              <a:pPr eaLnBrk="1" latinLnBrk="1" hangingPunct="1">
                <a:defRPr/>
              </a:pPr>
              <a:t>‹#›</a:t>
            </a:fld>
            <a:endParaRPr kumimoji="1" lang="en-US" altLang="ko-KR" sz="1200">
              <a:solidFill>
                <a:schemeClr val="tx1"/>
              </a:solidFill>
              <a:latin typeface="+mn-lt"/>
              <a:ea typeface="휴먼옛체"/>
              <a:cs typeface="휴먼옛체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37838" y="196028"/>
            <a:ext cx="2371047" cy="581507"/>
          </a:xfrm>
          <a:prstGeom prst="rect">
            <a:avLst/>
          </a:prstGeom>
        </p:spPr>
      </p:pic>
      <p:sp>
        <p:nvSpPr>
          <p:cNvPr id="15" name="Subtitle 2"/>
          <p:cNvSpPr txBox="1">
            <a:spLocks/>
          </p:cNvSpPr>
          <p:nvPr userDrawn="1"/>
        </p:nvSpPr>
        <p:spPr>
          <a:xfrm>
            <a:off x="384000" y="6545472"/>
            <a:ext cx="11424000" cy="28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59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200"/>
              <a:t>Modeling of high-strength steels (HSS) in automobile forming</a:t>
            </a:r>
          </a:p>
        </p:txBody>
      </p:sp>
      <p:sp>
        <p:nvSpPr>
          <p:cNvPr id="18" name="Subtitle 2"/>
          <p:cNvSpPr txBox="1">
            <a:spLocks/>
          </p:cNvSpPr>
          <p:nvPr userDrawn="1"/>
        </p:nvSpPr>
        <p:spPr>
          <a:xfrm>
            <a:off x="10370820" y="6545472"/>
            <a:ext cx="1552891" cy="288000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2159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None/>
              <a:tabLst>
                <a:tab pos="431800" algn="l"/>
              </a:tabLs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None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None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/>
            <a:r>
              <a:rPr lang="en-US" sz="1200"/>
              <a:t>Group 5</a:t>
            </a:r>
          </a:p>
        </p:txBody>
      </p:sp>
    </p:spTree>
    <p:extLst>
      <p:ext uri="{BB962C8B-B14F-4D97-AF65-F5344CB8AC3E}">
        <p14:creationId xmlns:p14="http://schemas.microsoft.com/office/powerpoint/2010/main" val="3038685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12" r:id="rId2"/>
    <p:sldLayoutId id="2147483828" r:id="rId3"/>
    <p:sldLayoutId id="2147483825" r:id="rId4"/>
    <p:sldLayoutId id="2147483819" r:id="rId5"/>
    <p:sldLayoutId id="2147483820" r:id="rId6"/>
    <p:sldLayoutId id="2147483823" r:id="rId7"/>
    <p:sldLayoutId id="2147483824" r:id="rId8"/>
    <p:sldLayoutId id="2147483827" r:id="rId9"/>
    <p:sldLayoutId id="2147483829" r:id="rId10"/>
    <p:sldLayoutId id="2147483830" r:id="rId11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15900" indent="-215900" algn="l" defTabSz="215900" rtl="0" fontAlgn="base"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•"/>
        <a:tabLst>
          <a:tab pos="215900" algn="l"/>
        </a:tabLst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31800" indent="-215900" algn="l" rtl="0" fontAlgn="base">
        <a:spcBef>
          <a:spcPct val="0"/>
        </a:spcBef>
        <a:spcAft>
          <a:spcPct val="0"/>
        </a:spcAft>
        <a:buClr>
          <a:schemeClr val="tx2"/>
        </a:buClr>
        <a:buFont typeface="Symbol" panose="05050102010706020507" pitchFamily="18" charset="2"/>
        <a:buChar char="-"/>
        <a:tabLst>
          <a:tab pos="4318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47700" indent="-215900" algn="l" defTabSz="215900" rtl="0" fontAlgn="base"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tabLst>
          <a:tab pos="6477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863600" indent="-215900" algn="l" defTabSz="215900" rtl="0" fontAlgn="base">
        <a:spcBef>
          <a:spcPct val="0"/>
        </a:spcBef>
        <a:spcAft>
          <a:spcPct val="0"/>
        </a:spcAft>
        <a:buClr>
          <a:schemeClr val="tx2"/>
        </a:buClr>
        <a:buSzPct val="100000"/>
        <a:buFont typeface="Arial" panose="020B0604020202020204" pitchFamily="34" charset="0"/>
        <a:buChar char="-"/>
        <a:tabLst>
          <a:tab pos="86360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863600" indent="-215900" algn="l" rtl="0" fontAlgn="base">
        <a:lnSpc>
          <a:spcPct val="90000"/>
        </a:lnSpc>
        <a:spcBef>
          <a:spcPct val="0"/>
        </a:spcBef>
        <a:spcAft>
          <a:spcPct val="0"/>
        </a:spcAft>
        <a:buClr>
          <a:schemeClr val="tx2"/>
        </a:buClr>
        <a:buFont typeface="Arial" panose="020B0604020202020204" pitchFamily="34" charset="0"/>
        <a:buChar char="-"/>
        <a:tabLst>
          <a:tab pos="895350" algn="l"/>
        </a:tabLst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19.svg"/><Relationship Id="rId4" Type="http://schemas.openxmlformats.org/officeDocument/2006/relationships/image" Target="../media/image15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8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19.svg"/><Relationship Id="rId4" Type="http://schemas.openxmlformats.org/officeDocument/2006/relationships/image" Target="../media/image15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11" Type="http://schemas.openxmlformats.org/officeDocument/2006/relationships/image" Target="../media/image22.png"/><Relationship Id="rId5" Type="http://schemas.openxmlformats.org/officeDocument/2006/relationships/image" Target="../media/image20.png"/><Relationship Id="rId10" Type="http://schemas.openxmlformats.org/officeDocument/2006/relationships/image" Target="../media/image19.svg"/><Relationship Id="rId4" Type="http://schemas.openxmlformats.org/officeDocument/2006/relationships/image" Target="../media/image15.svg"/><Relationship Id="rId9" Type="http://schemas.openxmlformats.org/officeDocument/2006/relationships/image" Target="../media/image18.png"/><Relationship Id="rId1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7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sv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8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video" Target="../media/media1.mp4"/><Relationship Id="rId7" Type="http://schemas.openxmlformats.org/officeDocument/2006/relationships/notesSlide" Target="../notesSlides/notesSlide20.xml"/><Relationship Id="rId2" Type="http://schemas.microsoft.com/office/2007/relationships/media" Target="../media/media1.mp4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5.xml"/><Relationship Id="rId5" Type="http://schemas.openxmlformats.org/officeDocument/2006/relationships/video" Target="../media/media2.mp4"/><Relationship Id="rId10" Type="http://schemas.openxmlformats.org/officeDocument/2006/relationships/image" Target="../media/image72.png"/><Relationship Id="rId4" Type="http://schemas.microsoft.com/office/2007/relationships/media" Target="../media/media2.mp4"/><Relationship Id="rId9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video" Target="../media/media3.mp4"/><Relationship Id="rId7" Type="http://schemas.openxmlformats.org/officeDocument/2006/relationships/notesSlide" Target="../notesSlides/notesSlide21.xml"/><Relationship Id="rId2" Type="http://schemas.microsoft.com/office/2007/relationships/media" Target="../media/media3.mp4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5.xml"/><Relationship Id="rId5" Type="http://schemas.openxmlformats.org/officeDocument/2006/relationships/video" Target="../media/media4.mp4"/><Relationship Id="rId10" Type="http://schemas.openxmlformats.org/officeDocument/2006/relationships/image" Target="../media/image72.png"/><Relationship Id="rId4" Type="http://schemas.microsoft.com/office/2007/relationships/media" Target="../media/media4.mp4"/><Relationship Id="rId9" Type="http://schemas.openxmlformats.org/officeDocument/2006/relationships/image" Target="../media/image7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video" Target="../media/media5.mp4"/><Relationship Id="rId7" Type="http://schemas.openxmlformats.org/officeDocument/2006/relationships/notesSlide" Target="../notesSlides/notesSlide22.xml"/><Relationship Id="rId2" Type="http://schemas.microsoft.com/office/2007/relationships/media" Target="../media/media5.mp4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5.xml"/><Relationship Id="rId5" Type="http://schemas.openxmlformats.org/officeDocument/2006/relationships/video" Target="../media/media6.mp4"/><Relationship Id="rId10" Type="http://schemas.openxmlformats.org/officeDocument/2006/relationships/image" Target="../media/image77.png"/><Relationship Id="rId4" Type="http://schemas.microsoft.com/office/2007/relationships/media" Target="../media/media6.mp4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video" Target="../media/media7.mp4"/><Relationship Id="rId7" Type="http://schemas.openxmlformats.org/officeDocument/2006/relationships/notesSlide" Target="../notesSlides/notesSlide23.xml"/><Relationship Id="rId2" Type="http://schemas.microsoft.com/office/2007/relationships/media" Target="../media/media7.mp4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5.xml"/><Relationship Id="rId5" Type="http://schemas.openxmlformats.org/officeDocument/2006/relationships/video" Target="../media/media8.mp4"/><Relationship Id="rId10" Type="http://schemas.openxmlformats.org/officeDocument/2006/relationships/image" Target="../media/image75.png"/><Relationship Id="rId4" Type="http://schemas.microsoft.com/office/2007/relationships/media" Target="../media/media8.mp4"/><Relationship Id="rId9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3.xml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8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5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video" Target="../media/media9.mp4"/><Relationship Id="rId7" Type="http://schemas.openxmlformats.org/officeDocument/2006/relationships/image" Target="../media/image92.png"/><Relationship Id="rId2" Type="http://schemas.microsoft.com/office/2007/relationships/media" Target="../media/media9.mp4"/><Relationship Id="rId1" Type="http://schemas.openxmlformats.org/officeDocument/2006/relationships/tags" Target="../tags/tag17.xml"/><Relationship Id="rId6" Type="http://schemas.openxmlformats.org/officeDocument/2006/relationships/image" Target="../media/image91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67.svg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93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8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1.jpe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9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0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video" Target="../media/media10.mp4"/><Relationship Id="rId7" Type="http://schemas.openxmlformats.org/officeDocument/2006/relationships/notesSlide" Target="../notesSlides/notesSlide32.xml"/><Relationship Id="rId2" Type="http://schemas.microsoft.com/office/2007/relationships/media" Target="../media/media10.mp4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5.xml"/><Relationship Id="rId5" Type="http://schemas.openxmlformats.org/officeDocument/2006/relationships/video" Target="../media/media11.mp4"/><Relationship Id="rId10" Type="http://schemas.openxmlformats.org/officeDocument/2006/relationships/image" Target="../media/image105.png"/><Relationship Id="rId4" Type="http://schemas.microsoft.com/office/2007/relationships/media" Target="../media/media11.mp4"/><Relationship Id="rId9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108.png"/><Relationship Id="rId3" Type="http://schemas.openxmlformats.org/officeDocument/2006/relationships/video" Target="../media/media12.mp4"/><Relationship Id="rId7" Type="http://schemas.openxmlformats.org/officeDocument/2006/relationships/video" Target="../media/media14.mp4"/><Relationship Id="rId12" Type="http://schemas.openxmlformats.org/officeDocument/2006/relationships/image" Target="../media/image107.png"/><Relationship Id="rId2" Type="http://schemas.microsoft.com/office/2007/relationships/media" Target="../media/media12.mp4"/><Relationship Id="rId1" Type="http://schemas.openxmlformats.org/officeDocument/2006/relationships/tags" Target="../tags/tag22.xml"/><Relationship Id="rId6" Type="http://schemas.microsoft.com/office/2007/relationships/media" Target="../media/media14.mp4"/><Relationship Id="rId11" Type="http://schemas.openxmlformats.org/officeDocument/2006/relationships/image" Target="../media/image106.png"/><Relationship Id="rId5" Type="http://schemas.openxmlformats.org/officeDocument/2006/relationships/video" Target="../media/media13.mp4"/><Relationship Id="rId10" Type="http://schemas.openxmlformats.org/officeDocument/2006/relationships/image" Target="../media/image103.png"/><Relationship Id="rId4" Type="http://schemas.microsoft.com/office/2007/relationships/media" Target="../media/media13.mp4"/><Relationship Id="rId9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3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video" Target="../media/media15.mp4"/><Relationship Id="rId7" Type="http://schemas.openxmlformats.org/officeDocument/2006/relationships/notesSlide" Target="../notesSlides/notesSlide35.xml"/><Relationship Id="rId2" Type="http://schemas.microsoft.com/office/2007/relationships/media" Target="../media/media15.mp4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5.xml"/><Relationship Id="rId5" Type="http://schemas.openxmlformats.org/officeDocument/2006/relationships/video" Target="../media/media16.mp4"/><Relationship Id="rId4" Type="http://schemas.microsoft.com/office/2007/relationships/media" Target="../media/media16.mp4"/><Relationship Id="rId9" Type="http://schemas.openxmlformats.org/officeDocument/2006/relationships/image" Target="../media/image1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7" Type="http://schemas.openxmlformats.org/officeDocument/2006/relationships/image" Target="../media/image119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5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6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video" Target="../media/media17.mp4"/><Relationship Id="rId7" Type="http://schemas.openxmlformats.org/officeDocument/2006/relationships/notesSlide" Target="../notesSlides/notesSlide38.xml"/><Relationship Id="rId2" Type="http://schemas.microsoft.com/office/2007/relationships/media" Target="../media/media17.mp4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5.xml"/><Relationship Id="rId5" Type="http://schemas.openxmlformats.org/officeDocument/2006/relationships/video" Target="../media/media18.mp4"/><Relationship Id="rId4" Type="http://schemas.microsoft.com/office/2007/relationships/media" Target="../media/media18.mp4"/><Relationship Id="rId9" Type="http://schemas.openxmlformats.org/officeDocument/2006/relationships/image" Target="../media/image1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video" Target="../media/media19.mp4"/><Relationship Id="rId7" Type="http://schemas.openxmlformats.org/officeDocument/2006/relationships/notesSlide" Target="../notesSlides/notesSlide39.xml"/><Relationship Id="rId2" Type="http://schemas.microsoft.com/office/2007/relationships/media" Target="../media/media19.mp4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5.xml"/><Relationship Id="rId5" Type="http://schemas.openxmlformats.org/officeDocument/2006/relationships/video" Target="../media/media20.mp4"/><Relationship Id="rId4" Type="http://schemas.microsoft.com/office/2007/relationships/media" Target="../media/media20.mp4"/><Relationship Id="rId9" Type="http://schemas.openxmlformats.org/officeDocument/2006/relationships/image" Target="../media/image1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diagramLayout" Target="../diagrams/layout2.xml"/><Relationship Id="rId3" Type="http://schemas.openxmlformats.org/officeDocument/2006/relationships/image" Target="../media/image130.png"/><Relationship Id="rId7" Type="http://schemas.openxmlformats.org/officeDocument/2006/relationships/diagramData" Target="../diagrams/data1.xml"/><Relationship Id="rId12" Type="http://schemas.openxmlformats.org/officeDocument/2006/relationships/diagramData" Target="../diagrams/data2.xml"/><Relationship Id="rId2" Type="http://schemas.openxmlformats.org/officeDocument/2006/relationships/notesSlide" Target="../notesSlides/notesSlide40.xml"/><Relationship Id="rId1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3.png"/><Relationship Id="rId11" Type="http://schemas.microsoft.com/office/2007/relationships/diagramDrawing" Target="../diagrams/drawing1.xml"/><Relationship Id="rId5" Type="http://schemas.openxmlformats.org/officeDocument/2006/relationships/image" Target="../media/image132.png"/><Relationship Id="rId15" Type="http://schemas.openxmlformats.org/officeDocument/2006/relationships/diagramColors" Target="../diagrams/colors2.xml"/><Relationship Id="rId10" Type="http://schemas.openxmlformats.org/officeDocument/2006/relationships/diagramColors" Target="../diagrams/colors1.xml"/><Relationship Id="rId4" Type="http://schemas.openxmlformats.org/officeDocument/2006/relationships/image" Target="../media/image131.png"/><Relationship Id="rId9" Type="http://schemas.openxmlformats.org/officeDocument/2006/relationships/diagramQuickStyle" Target="../diagrams/quickStyle1.xml"/><Relationship Id="rId14" Type="http://schemas.openxmlformats.org/officeDocument/2006/relationships/diagramQuickStyle" Target="../diagrams/quickStyle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659BD18-76D4-4CF1-892B-70354C4221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Modeling of high-strength steels (HSS) in automobile forming (DP1000)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A82FA-C95B-48FD-87F7-A38A3AC96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4000" y="4244304"/>
            <a:ext cx="11424000" cy="165576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altLang="zh-CN"/>
              <a:t>Group 5: An Mai, Thoa Le, Hoang Le, Linh Nguyen</a:t>
            </a:r>
          </a:p>
          <a:p>
            <a:pPr>
              <a:lnSpc>
                <a:spcPct val="125000"/>
              </a:lnSpc>
            </a:pPr>
            <a:r>
              <a:rPr lang="en-US" altLang="zh-CN"/>
              <a:t>Advisor: Li </a:t>
            </a:r>
            <a:r>
              <a:rPr lang="en-US" altLang="zh-CN" err="1"/>
              <a:t>Zinan</a:t>
            </a:r>
            <a:endParaRPr lang="en-US" altLang="zh-CN"/>
          </a:p>
          <a:p>
            <a:pPr>
              <a:lnSpc>
                <a:spcPct val="125000"/>
              </a:lnSpc>
            </a:pPr>
            <a:r>
              <a:rPr lang="en-US" altLang="zh-CN"/>
              <a:t>Supervisor: </a:t>
            </a:r>
            <a:r>
              <a:rPr lang="en-US" altLang="zh-CN" err="1"/>
              <a:t>Junhe</a:t>
            </a:r>
            <a:r>
              <a:rPr lang="en-US" altLang="zh-CN"/>
              <a:t> Lian</a:t>
            </a:r>
          </a:p>
          <a:p>
            <a:pPr>
              <a:lnSpc>
                <a:spcPct val="125000"/>
              </a:lnSpc>
            </a:pPr>
            <a:endParaRPr lang="en-US" altLang="zh-CN" sz="1600" i="1" baseline="30000"/>
          </a:p>
          <a:p>
            <a:pPr>
              <a:lnSpc>
                <a:spcPct val="125000"/>
              </a:lnSpc>
            </a:pPr>
            <a:r>
              <a:rPr lang="en-US" altLang="zh-CN" sz="1600" i="1"/>
              <a:t>Aalto University, Finland</a:t>
            </a:r>
          </a:p>
          <a:p>
            <a:pPr>
              <a:lnSpc>
                <a:spcPct val="125000"/>
              </a:lnSpc>
            </a:pPr>
            <a:endParaRPr lang="en-US" altLang="zh-CN" sz="400" i="1"/>
          </a:p>
          <a:p>
            <a:pPr>
              <a:lnSpc>
                <a:spcPct val="125000"/>
              </a:lnSpc>
            </a:pPr>
            <a:endParaRPr lang="en-US" altLang="zh-CN" sz="1600" i="1"/>
          </a:p>
        </p:txBody>
      </p:sp>
    </p:spTree>
    <p:extLst>
      <p:ext uri="{BB962C8B-B14F-4D97-AF65-F5344CB8AC3E}">
        <p14:creationId xmlns:p14="http://schemas.microsoft.com/office/powerpoint/2010/main" val="4268724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CC73A-9F3E-94BA-1123-7ABF3D597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D734F3E-90C1-DD78-97CE-717DDA39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Recap of first half progress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B3610F2-481D-D1B9-5C2B-5C7BC78B3595}"/>
              </a:ext>
            </a:extLst>
          </p:cNvPr>
          <p:cNvSpPr txBox="1">
            <a:spLocks/>
          </p:cNvSpPr>
          <p:nvPr/>
        </p:nvSpPr>
        <p:spPr>
          <a:xfrm>
            <a:off x="274320" y="970186"/>
            <a:ext cx="7388210" cy="5430613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200"/>
              </a:spcAft>
              <a:buFont typeface="+mj-lt"/>
              <a:buAutoNum type="arabicPeriod" startAt="2"/>
            </a:pPr>
            <a:r>
              <a:rPr lang="en-US" b="1">
                <a:cs typeface="Arial"/>
              </a:rPr>
              <a:t>ML-coupled for temperature and strain-rate dependence</a:t>
            </a:r>
          </a:p>
          <a:p>
            <a:pPr marL="215900" lvl="1" indent="0">
              <a:buNone/>
            </a:pPr>
            <a:r>
              <a:rPr lang="en-US" b="1">
                <a:cs typeface="Arial"/>
              </a:rPr>
              <a:t>	</a:t>
            </a:r>
            <a:r>
              <a:rPr lang="en-US" sz="1800" b="1">
                <a:cs typeface="Arial"/>
              </a:rPr>
              <a:t>What has been done:</a:t>
            </a:r>
          </a:p>
          <a:p>
            <a:pPr lvl="2"/>
            <a:r>
              <a:rPr lang="en-US" sz="1800"/>
              <a:t>Built an LSTM Machine Learning model.</a:t>
            </a:r>
          </a:p>
          <a:p>
            <a:pPr lvl="2"/>
            <a:r>
              <a:rPr lang="en-US" sz="1800"/>
              <a:t>Used 8 flow curves for</a:t>
            </a:r>
            <a:r>
              <a:rPr lang="en-US" sz="1800" b="1"/>
              <a:t> training</a:t>
            </a:r>
            <a:r>
              <a:rPr lang="en-US" sz="1800"/>
              <a:t>, 12 for </a:t>
            </a:r>
            <a:r>
              <a:rPr lang="en-US" sz="1800" b="1"/>
              <a:t>testing</a:t>
            </a:r>
          </a:p>
          <a:p>
            <a:pPr lvl="2"/>
            <a:r>
              <a:rPr lang="en-US" sz="1800"/>
              <a:t>Training results: R-squared &gt; 0.985</a:t>
            </a:r>
          </a:p>
          <a:p>
            <a:pPr lvl="2"/>
            <a:endParaRPr lang="en-US" sz="1400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58CA1CA-E720-7A9B-4D14-1D45794AC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609" y="2667841"/>
            <a:ext cx="3776697" cy="3807177"/>
          </a:xfrm>
          <a:prstGeom prst="rect">
            <a:avLst/>
          </a:prstGeom>
        </p:spPr>
      </p:pic>
      <p:pic>
        <p:nvPicPr>
          <p:cNvPr id="15" name="Picture 14" descr="A graph of stress&#10;&#10;Description automatically generated">
            <a:extLst>
              <a:ext uri="{FF2B5EF4-FFF2-40B4-BE49-F238E27FC236}">
                <a16:creationId xmlns:a16="http://schemas.microsoft.com/office/drawing/2014/main" id="{21C58F58-4B89-1F5B-B786-377C237C9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760" y="2687638"/>
            <a:ext cx="3779520" cy="3789045"/>
          </a:xfrm>
          <a:prstGeom prst="rect">
            <a:avLst/>
          </a:prstGeom>
        </p:spPr>
      </p:pic>
      <p:pic>
        <p:nvPicPr>
          <p:cNvPr id="16" name="Picture 15" descr="A graph of stress&#10;&#10;Description automatically generated">
            <a:extLst>
              <a:ext uri="{FF2B5EF4-FFF2-40B4-BE49-F238E27FC236}">
                <a16:creationId xmlns:a16="http://schemas.microsoft.com/office/drawing/2014/main" id="{ECA918EF-30FC-1181-F59E-11578CFCF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237" y="2702878"/>
            <a:ext cx="3656965" cy="3768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188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B0AA7-F695-8278-CA0F-3238B286E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8ECA775-2F99-75D2-4C67-5D867198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Recap of first half progress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F3FD3DA-7765-E8A5-1A5E-A02982D1831A}"/>
              </a:ext>
            </a:extLst>
          </p:cNvPr>
          <p:cNvSpPr txBox="1">
            <a:spLocks/>
          </p:cNvSpPr>
          <p:nvPr/>
        </p:nvSpPr>
        <p:spPr>
          <a:xfrm>
            <a:off x="274320" y="970186"/>
            <a:ext cx="7388210" cy="5430613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200"/>
              </a:spcAft>
              <a:buFont typeface="+mj-lt"/>
              <a:buAutoNum type="arabicPeriod" startAt="2"/>
            </a:pPr>
            <a:r>
              <a:rPr lang="en-US" b="1">
                <a:cs typeface="Arial"/>
              </a:rPr>
              <a:t>ML-coupled for temperature and strain-rate dependence</a:t>
            </a:r>
          </a:p>
          <a:p>
            <a:pPr marL="215900" lvl="1" indent="0">
              <a:buNone/>
            </a:pPr>
            <a:r>
              <a:rPr lang="en-US" sz="1800" b="1">
                <a:cs typeface="Arial"/>
              </a:rPr>
              <a:t>	What has been done:</a:t>
            </a:r>
          </a:p>
          <a:p>
            <a:pPr lvl="2"/>
            <a:r>
              <a:rPr lang="en-US" sz="1800"/>
              <a:t>Built an LSTM Machine Learning model.</a:t>
            </a:r>
          </a:p>
          <a:p>
            <a:pPr lvl="2"/>
            <a:r>
              <a:rPr lang="en-US" sz="1800"/>
              <a:t>Used 8 flow curves for</a:t>
            </a:r>
            <a:r>
              <a:rPr lang="en-US" sz="1800" b="1"/>
              <a:t> training</a:t>
            </a:r>
            <a:r>
              <a:rPr lang="en-US" sz="1800"/>
              <a:t>, 12 for </a:t>
            </a:r>
            <a:r>
              <a:rPr lang="en-US" sz="1800" b="1"/>
              <a:t>testing</a:t>
            </a:r>
          </a:p>
          <a:p>
            <a:pPr lvl="2"/>
            <a:r>
              <a:rPr lang="en-US" sz="1800"/>
              <a:t>Training results: R-squared &gt; 0.985</a:t>
            </a:r>
          </a:p>
          <a:p>
            <a:pPr lvl="2"/>
            <a:r>
              <a:rPr lang="en-US" sz="1800"/>
              <a:t>Testing results are not are not good</a:t>
            </a:r>
          </a:p>
          <a:p>
            <a:pPr lvl="2"/>
            <a:endParaRPr lang="en-US" sz="1400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1E174C-7CF8-CAAD-81BF-4E2831419D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554" y="2671275"/>
            <a:ext cx="3860439" cy="3799479"/>
          </a:xfrm>
          <a:prstGeom prst="rect">
            <a:avLst/>
          </a:prstGeom>
        </p:spPr>
      </p:pic>
      <p:pic>
        <p:nvPicPr>
          <p:cNvPr id="4" name="Picture 3" descr="A graph of stress&#10;&#10;Description automatically generated">
            <a:extLst>
              <a:ext uri="{FF2B5EF4-FFF2-40B4-BE49-F238E27FC236}">
                <a16:creationId xmlns:a16="http://schemas.microsoft.com/office/drawing/2014/main" id="{B14C0E4D-E689-5E2D-2138-99441114D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100" y="2705100"/>
            <a:ext cx="3896360" cy="3764280"/>
          </a:xfrm>
          <a:prstGeom prst="rect">
            <a:avLst/>
          </a:prstGeom>
        </p:spPr>
      </p:pic>
      <p:pic>
        <p:nvPicPr>
          <p:cNvPr id="5" name="Picture 4" descr="A graph of stress&#10;&#10;Description automatically generated">
            <a:extLst>
              <a:ext uri="{FF2B5EF4-FFF2-40B4-BE49-F238E27FC236}">
                <a16:creationId xmlns:a16="http://schemas.microsoft.com/office/drawing/2014/main" id="{A80FDD10-74AA-EF33-E19C-BF8E13AFB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3700" y="2674620"/>
            <a:ext cx="3886200" cy="37947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8341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0F223-E2C2-F43D-275C-2CBA2A857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>
            <a:extLst>
              <a:ext uri="{FF2B5EF4-FFF2-40B4-BE49-F238E27FC236}">
                <a16:creationId xmlns:a16="http://schemas.microsoft.com/office/drawing/2014/main" id="{4D806018-40DE-4FEA-BB80-8CD3AA92FC02}"/>
              </a:ext>
            </a:extLst>
          </p:cNvPr>
          <p:cNvSpPr/>
          <p:nvPr/>
        </p:nvSpPr>
        <p:spPr>
          <a:xfrm rot="-5472688">
            <a:off x="3758361" y="5224936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49" name="Freeform 22">
            <a:extLst>
              <a:ext uri="{FF2B5EF4-FFF2-40B4-BE49-F238E27FC236}">
                <a16:creationId xmlns:a16="http://schemas.microsoft.com/office/drawing/2014/main" id="{AB701B45-1381-6E2C-B51D-7079C9EA506A}"/>
              </a:ext>
            </a:extLst>
          </p:cNvPr>
          <p:cNvSpPr/>
          <p:nvPr/>
        </p:nvSpPr>
        <p:spPr>
          <a:xfrm rot="-5472688">
            <a:off x="3759008" y="5259141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13" name="Freeform 7">
            <a:extLst>
              <a:ext uri="{FF2B5EF4-FFF2-40B4-BE49-F238E27FC236}">
                <a16:creationId xmlns:a16="http://schemas.microsoft.com/office/drawing/2014/main" id="{31FF0535-5FC3-42EC-BAB9-C6B742577A61}"/>
              </a:ext>
            </a:extLst>
          </p:cNvPr>
          <p:cNvSpPr/>
          <p:nvPr/>
        </p:nvSpPr>
        <p:spPr>
          <a:xfrm rot="-5472688">
            <a:off x="945175" y="4636289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097CF1F1-CF8C-9FDC-90DB-DF6C9BEF1094}"/>
              </a:ext>
            </a:extLst>
          </p:cNvPr>
          <p:cNvSpPr/>
          <p:nvPr/>
        </p:nvSpPr>
        <p:spPr>
          <a:xfrm rot="-17413">
            <a:off x="-705859" y="4810449"/>
            <a:ext cx="8912530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12" name="Freeform 6">
            <a:extLst>
              <a:ext uri="{FF2B5EF4-FFF2-40B4-BE49-F238E27FC236}">
                <a16:creationId xmlns:a16="http://schemas.microsoft.com/office/drawing/2014/main" id="{D5C33F64-E795-6C90-1BD8-AFDCE6C93E11}"/>
              </a:ext>
            </a:extLst>
          </p:cNvPr>
          <p:cNvSpPr/>
          <p:nvPr/>
        </p:nvSpPr>
        <p:spPr>
          <a:xfrm rot="-17413">
            <a:off x="-619873" y="4804971"/>
            <a:ext cx="1551408" cy="310527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474480" b="26204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5518892F-C4F9-F113-812C-0D6797539EE3}"/>
              </a:ext>
            </a:extLst>
          </p:cNvPr>
          <p:cNvSpPr/>
          <p:nvPr/>
        </p:nvSpPr>
        <p:spPr>
          <a:xfrm rot="-5472688">
            <a:off x="949632" y="4505464"/>
            <a:ext cx="566400" cy="210708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B46E9DA2-4198-D374-BD73-4C23043A04D2}"/>
              </a:ext>
            </a:extLst>
          </p:cNvPr>
          <p:cNvSpPr/>
          <p:nvPr/>
        </p:nvSpPr>
        <p:spPr>
          <a:xfrm rot="-87886" flipH="1">
            <a:off x="7692925" y="4680695"/>
            <a:ext cx="8912530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13368796" y="0"/>
                </a:moveTo>
                <a:lnTo>
                  <a:pt x="0" y="0"/>
                </a:lnTo>
                <a:lnTo>
                  <a:pt x="0" y="291683"/>
                </a:lnTo>
                <a:lnTo>
                  <a:pt x="13368796" y="291683"/>
                </a:lnTo>
                <a:lnTo>
                  <a:pt x="133687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2E9A9AD-C279-C257-1976-1E0D11710ADA}"/>
              </a:ext>
            </a:extLst>
          </p:cNvPr>
          <p:cNvGrpSpPr/>
          <p:nvPr/>
        </p:nvGrpSpPr>
        <p:grpSpPr>
          <a:xfrm>
            <a:off x="188384" y="3619231"/>
            <a:ext cx="2064001" cy="931199"/>
            <a:chOff x="0" y="0"/>
            <a:chExt cx="5161755" cy="1862725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84465521-C12C-5BA8-FD96-446F438248BA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EB3C6BC5-C853-353D-2116-CB68D6467F50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3C929EAE-4BDD-6682-8BF7-E84ADA95B4B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B08C5028-3223-0F39-0BF0-80E42E973626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1122AF5B-EDF8-8D24-E19B-8ECD771F1250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0A3E573-EE23-2A2C-F15D-EC21940F509A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AD170413-B2AF-B50C-AB05-A05BE1958096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F8116DCE-5BE6-B420-310B-023BD5A39F0E}"/>
              </a:ext>
            </a:extLst>
          </p:cNvPr>
          <p:cNvGrpSpPr/>
          <p:nvPr/>
        </p:nvGrpSpPr>
        <p:grpSpPr>
          <a:xfrm>
            <a:off x="3008830" y="5562665"/>
            <a:ext cx="2064001" cy="744000"/>
            <a:chOff x="0" y="0"/>
            <a:chExt cx="5161755" cy="1862725"/>
          </a:xfrm>
        </p:grpSpPr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F7C6C957-A702-9D22-6388-4FE797EC503B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6DF4E1EE-A273-EB65-4B6C-018F67D852E3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EC85A296-E009-1954-4716-903A61108F3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DA2FB32F-0A42-BAFA-D8F9-EB5A8A09F6F5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3783A0D4-3576-1669-A653-98ABF7F23F56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EA48F4DF-7AED-1D74-7BD1-BCE701F63476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879BAF16-6720-D474-A42C-5B462118D3A9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8AE54D35-B12F-11B2-EC33-E85F12D8BBD4}"/>
              </a:ext>
            </a:extLst>
          </p:cNvPr>
          <p:cNvSpPr/>
          <p:nvPr/>
        </p:nvSpPr>
        <p:spPr>
          <a:xfrm rot="-5472688">
            <a:off x="5712465" y="4525319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57F2D4FF-6859-F572-9F9F-55053D7EA3BC}"/>
              </a:ext>
            </a:extLst>
          </p:cNvPr>
          <p:cNvSpPr/>
          <p:nvPr/>
        </p:nvSpPr>
        <p:spPr>
          <a:xfrm rot="-5472688">
            <a:off x="7838685" y="5132941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4" name="Freeform 64">
            <a:extLst>
              <a:ext uri="{FF2B5EF4-FFF2-40B4-BE49-F238E27FC236}">
                <a16:creationId xmlns:a16="http://schemas.microsoft.com/office/drawing/2014/main" id="{A88733A8-2843-738C-8AE1-E00C29FD2F71}"/>
              </a:ext>
            </a:extLst>
          </p:cNvPr>
          <p:cNvSpPr/>
          <p:nvPr/>
        </p:nvSpPr>
        <p:spPr>
          <a:xfrm rot="-5472688">
            <a:off x="10905200" y="4326288"/>
            <a:ext cx="658922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1" name="Freeform 7">
            <a:extLst>
              <a:ext uri="{FF2B5EF4-FFF2-40B4-BE49-F238E27FC236}">
                <a16:creationId xmlns:a16="http://schemas.microsoft.com/office/drawing/2014/main" id="{D666D941-7A7F-5224-A886-EF7B35B90499}"/>
              </a:ext>
            </a:extLst>
          </p:cNvPr>
          <p:cNvSpPr/>
          <p:nvPr/>
        </p:nvSpPr>
        <p:spPr>
          <a:xfrm rot="16127312">
            <a:off x="1898690" y="3638972"/>
            <a:ext cx="2481600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FFB841D6-B84C-97C7-88C5-D0EDD9C1118D}"/>
              </a:ext>
            </a:extLst>
          </p:cNvPr>
          <p:cNvSpPr/>
          <p:nvPr/>
        </p:nvSpPr>
        <p:spPr>
          <a:xfrm rot="-17413">
            <a:off x="2915747" y="2379295"/>
            <a:ext cx="6367221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96" name="Freeform 36">
            <a:extLst>
              <a:ext uri="{FF2B5EF4-FFF2-40B4-BE49-F238E27FC236}">
                <a16:creationId xmlns:a16="http://schemas.microsoft.com/office/drawing/2014/main" id="{EF86A071-2526-D1CB-8BC5-BC9FAA8D3805}"/>
              </a:ext>
            </a:extLst>
          </p:cNvPr>
          <p:cNvSpPr/>
          <p:nvPr/>
        </p:nvSpPr>
        <p:spPr>
          <a:xfrm rot="-5472688">
            <a:off x="4833651" y="2205514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05A124CF-488F-202E-979D-2E5917EF2890}"/>
              </a:ext>
            </a:extLst>
          </p:cNvPr>
          <p:cNvSpPr/>
          <p:nvPr/>
        </p:nvSpPr>
        <p:spPr>
          <a:xfrm rot="-17413">
            <a:off x="1382788" y="4809357"/>
            <a:ext cx="1715031" cy="204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15804" r="-303868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09" name="Freeform 7">
            <a:extLst>
              <a:ext uri="{FF2B5EF4-FFF2-40B4-BE49-F238E27FC236}">
                <a16:creationId xmlns:a16="http://schemas.microsoft.com/office/drawing/2014/main" id="{5893854F-590D-1DED-D4C1-20447CE2C92F}"/>
              </a:ext>
            </a:extLst>
          </p:cNvPr>
          <p:cNvSpPr/>
          <p:nvPr/>
        </p:nvSpPr>
        <p:spPr>
          <a:xfrm rot="5186868">
            <a:off x="7954125" y="3542833"/>
            <a:ext cx="2481600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8548B6F-3BEA-5E29-C48D-07C1D85896A1}"/>
              </a:ext>
            </a:extLst>
          </p:cNvPr>
          <p:cNvSpPr/>
          <p:nvPr/>
        </p:nvSpPr>
        <p:spPr>
          <a:xfrm rot="1758356">
            <a:off x="910120" y="4749314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4137EB21-52E6-23D3-BE39-17452A7DDBA2}"/>
              </a:ext>
            </a:extLst>
          </p:cNvPr>
          <p:cNvSpPr/>
          <p:nvPr/>
        </p:nvSpPr>
        <p:spPr>
          <a:xfrm rot="16127312">
            <a:off x="1884789" y="3603967"/>
            <a:ext cx="2520000" cy="216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9BD32250-6147-3456-EE97-8718AFCBE5C8}"/>
              </a:ext>
            </a:extLst>
          </p:cNvPr>
          <p:cNvSpPr/>
          <p:nvPr/>
        </p:nvSpPr>
        <p:spPr>
          <a:xfrm rot="-17413">
            <a:off x="2915830" y="2374392"/>
            <a:ext cx="1941221" cy="216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2800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E3DB97D9-6BC9-7FD8-16ED-4E157B770B2C}"/>
              </a:ext>
            </a:extLst>
          </p:cNvPr>
          <p:cNvSpPr/>
          <p:nvPr/>
        </p:nvSpPr>
        <p:spPr>
          <a:xfrm rot="-5472688">
            <a:off x="4842881" y="2128183"/>
            <a:ext cx="561073" cy="216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97" name="Group 38">
            <a:extLst>
              <a:ext uri="{FF2B5EF4-FFF2-40B4-BE49-F238E27FC236}">
                <a16:creationId xmlns:a16="http://schemas.microsoft.com/office/drawing/2014/main" id="{A85D7E0D-CB49-8A66-B473-801D9F1C78A7}"/>
              </a:ext>
            </a:extLst>
          </p:cNvPr>
          <p:cNvGrpSpPr/>
          <p:nvPr/>
        </p:nvGrpSpPr>
        <p:grpSpPr>
          <a:xfrm>
            <a:off x="3990258" y="1329048"/>
            <a:ext cx="2064001" cy="744000"/>
            <a:chOff x="0" y="0"/>
            <a:chExt cx="5161755" cy="1862725"/>
          </a:xfrm>
        </p:grpSpPr>
        <p:grpSp>
          <p:nvGrpSpPr>
            <p:cNvPr id="98" name="Group 39">
              <a:extLst>
                <a:ext uri="{FF2B5EF4-FFF2-40B4-BE49-F238E27FC236}">
                  <a16:creationId xmlns:a16="http://schemas.microsoft.com/office/drawing/2014/main" id="{A9E10AD5-C61B-E90A-DB3B-EC770E31BD35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52424ECD-C4BE-56D4-69DB-D02E49222345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104" name="TextBox 41">
                <a:extLst>
                  <a:ext uri="{FF2B5EF4-FFF2-40B4-BE49-F238E27FC236}">
                    <a16:creationId xmlns:a16="http://schemas.microsoft.com/office/drawing/2014/main" id="{B27D8BEF-BB36-AC7E-8374-20258FC85BF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99" name="Freeform 42">
              <a:extLst>
                <a:ext uri="{FF2B5EF4-FFF2-40B4-BE49-F238E27FC236}">
                  <a16:creationId xmlns:a16="http://schemas.microsoft.com/office/drawing/2014/main" id="{89B79A4A-BDE4-8D6A-7EFB-53A47AFF271D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0" name="Freeform 43">
              <a:extLst>
                <a:ext uri="{FF2B5EF4-FFF2-40B4-BE49-F238E27FC236}">
                  <a16:creationId xmlns:a16="http://schemas.microsoft.com/office/drawing/2014/main" id="{F62435E6-74CB-7563-4846-D8D39C477594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1" name="Freeform 44">
              <a:extLst>
                <a:ext uri="{FF2B5EF4-FFF2-40B4-BE49-F238E27FC236}">
                  <a16:creationId xmlns:a16="http://schemas.microsoft.com/office/drawing/2014/main" id="{8486FF8A-C899-9A20-54C1-2D5BEEC639FF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2" name="Freeform 45">
              <a:extLst>
                <a:ext uri="{FF2B5EF4-FFF2-40B4-BE49-F238E27FC236}">
                  <a16:creationId xmlns:a16="http://schemas.microsoft.com/office/drawing/2014/main" id="{E7836B51-2703-0A55-6F28-2F0E89520FA0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108" name="Freeform 37">
            <a:extLst>
              <a:ext uri="{FF2B5EF4-FFF2-40B4-BE49-F238E27FC236}">
                <a16:creationId xmlns:a16="http://schemas.microsoft.com/office/drawing/2014/main" id="{6A8F0D0B-E7C7-DDD4-8E42-25276F0209C2}"/>
              </a:ext>
            </a:extLst>
          </p:cNvPr>
          <p:cNvSpPr/>
          <p:nvPr/>
        </p:nvSpPr>
        <p:spPr>
          <a:xfrm rot="1758356">
            <a:off x="4804676" y="2343643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85530804-704D-880E-4E92-6A227ABCDBB7}"/>
              </a:ext>
            </a:extLst>
          </p:cNvPr>
          <p:cNvSpPr/>
          <p:nvPr/>
        </p:nvSpPr>
        <p:spPr>
          <a:xfrm rot="-17413">
            <a:off x="3150346" y="4783101"/>
            <a:ext cx="671948" cy="240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558547" r="-667825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8AE40B5F-8F16-0E19-ED8F-CE2A5F27624E}"/>
              </a:ext>
            </a:extLst>
          </p:cNvPr>
          <p:cNvSpPr/>
          <p:nvPr/>
        </p:nvSpPr>
        <p:spPr>
          <a:xfrm rot="1758356">
            <a:off x="3700053" y="4659367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50" y="0"/>
                </a:lnTo>
                <a:lnTo>
                  <a:pt x="998350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38" name="Group 38">
            <a:extLst>
              <a:ext uri="{FF2B5EF4-FFF2-40B4-BE49-F238E27FC236}">
                <a16:creationId xmlns:a16="http://schemas.microsoft.com/office/drawing/2014/main" id="{4BAD46F6-2A40-F13B-0C53-B02F63ED7CE6}"/>
              </a:ext>
            </a:extLst>
          </p:cNvPr>
          <p:cNvGrpSpPr/>
          <p:nvPr/>
        </p:nvGrpSpPr>
        <p:grpSpPr>
          <a:xfrm>
            <a:off x="4869072" y="3648853"/>
            <a:ext cx="2064001" cy="744000"/>
            <a:chOff x="0" y="0"/>
            <a:chExt cx="5161755" cy="1862725"/>
          </a:xfrm>
        </p:grpSpPr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F9EFA5B0-A7FE-E81F-7EDB-7020C302D54B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D005193C-0570-58C0-9409-47745D4FA6A0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C7B12F4F-420A-E73C-EB91-A5837EB5466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8E22E966-1D34-B444-4BAD-94108F721AB9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741FEB4F-5C94-E8B1-B5A2-144A2DE08F71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3A1FBE1D-8CF1-EBDD-895E-0D160B46AF67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FBB56E64-DFD4-D58E-2019-B595DB75296F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37" name="Freeform 37">
            <a:extLst>
              <a:ext uri="{FF2B5EF4-FFF2-40B4-BE49-F238E27FC236}">
                <a16:creationId xmlns:a16="http://schemas.microsoft.com/office/drawing/2014/main" id="{180D890D-3A1F-6143-959D-1B8A557A97C6}"/>
              </a:ext>
            </a:extLst>
          </p:cNvPr>
          <p:cNvSpPr/>
          <p:nvPr/>
        </p:nvSpPr>
        <p:spPr>
          <a:xfrm rot="1758356">
            <a:off x="5707134" y="4678477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52" name="Group 52">
            <a:extLst>
              <a:ext uri="{FF2B5EF4-FFF2-40B4-BE49-F238E27FC236}">
                <a16:creationId xmlns:a16="http://schemas.microsoft.com/office/drawing/2014/main" id="{6774D556-41AC-EF68-8F36-FE9B86052FCB}"/>
              </a:ext>
            </a:extLst>
          </p:cNvPr>
          <p:cNvGrpSpPr/>
          <p:nvPr/>
        </p:nvGrpSpPr>
        <p:grpSpPr>
          <a:xfrm rot="10694544">
            <a:off x="7116841" y="5456866"/>
            <a:ext cx="2064001" cy="744000"/>
            <a:chOff x="0" y="0"/>
            <a:chExt cx="5161755" cy="1862725"/>
          </a:xfrm>
        </p:grpSpPr>
        <p:grpSp>
          <p:nvGrpSpPr>
            <p:cNvPr id="53" name="Group 53">
              <a:extLst>
                <a:ext uri="{FF2B5EF4-FFF2-40B4-BE49-F238E27FC236}">
                  <a16:creationId xmlns:a16="http://schemas.microsoft.com/office/drawing/2014/main" id="{5035B8CA-3C31-D132-FA6B-CE39069C63BB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9C0F0EFC-16F3-87A1-1E82-C5DC47D31641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55" name="TextBox 55">
                <a:extLst>
                  <a:ext uri="{FF2B5EF4-FFF2-40B4-BE49-F238E27FC236}">
                    <a16:creationId xmlns:a16="http://schemas.microsoft.com/office/drawing/2014/main" id="{936E8FB0-CD15-A7CE-266E-0FC347C818F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9C99FBBC-6FA5-E20D-DF8B-3F9F356532A1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5524D331-3923-CDA4-3EC2-EE3B4900D895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AD7C1A55-E20D-F1DF-2005-91F8B99B0B98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4D8F43C1-58DD-F729-B598-8652BB1BD6DD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65" name="Freeform 65">
            <a:extLst>
              <a:ext uri="{FF2B5EF4-FFF2-40B4-BE49-F238E27FC236}">
                <a16:creationId xmlns:a16="http://schemas.microsoft.com/office/drawing/2014/main" id="{EB92E5AB-10C5-1671-0CB1-6B543B7B2615}"/>
              </a:ext>
            </a:extLst>
          </p:cNvPr>
          <p:cNvSpPr/>
          <p:nvPr/>
        </p:nvSpPr>
        <p:spPr>
          <a:xfrm rot="1758356">
            <a:off x="10881306" y="4575758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7CDF0C8B-9E53-294E-335F-9A84107ED576}"/>
              </a:ext>
            </a:extLst>
          </p:cNvPr>
          <p:cNvSpPr txBox="1"/>
          <p:nvPr/>
        </p:nvSpPr>
        <p:spPr>
          <a:xfrm>
            <a:off x="11020053" y="4479436"/>
            <a:ext cx="297281" cy="519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848">
                <a:solidFill>
                  <a:srgbClr val="C7EBF2"/>
                </a:solidFill>
                <a:latin typeface="AC Feel Free"/>
                <a:ea typeface="AC Feel Free"/>
                <a:cs typeface="AC Feel Free"/>
                <a:sym typeface="AC Feel Free"/>
              </a:rPr>
              <a:t>6</a:t>
            </a:r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197F17D0-4C88-AF45-B9F5-7D11031C4F3E}"/>
              </a:ext>
            </a:extLst>
          </p:cNvPr>
          <p:cNvSpPr/>
          <p:nvPr/>
        </p:nvSpPr>
        <p:spPr>
          <a:xfrm rot="1758356">
            <a:off x="7778694" y="4616429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5" name="Freeform 65">
            <a:extLst>
              <a:ext uri="{FF2B5EF4-FFF2-40B4-BE49-F238E27FC236}">
                <a16:creationId xmlns:a16="http://schemas.microsoft.com/office/drawing/2014/main" id="{9FF39295-5852-6DA6-B9A1-D2A668BA005F}"/>
              </a:ext>
            </a:extLst>
          </p:cNvPr>
          <p:cNvSpPr/>
          <p:nvPr/>
        </p:nvSpPr>
        <p:spPr>
          <a:xfrm rot="1758356">
            <a:off x="10880609" y="4575758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66" name="Group 66">
            <a:extLst>
              <a:ext uri="{FF2B5EF4-FFF2-40B4-BE49-F238E27FC236}">
                <a16:creationId xmlns:a16="http://schemas.microsoft.com/office/drawing/2014/main" id="{C9C9AFCC-C7F8-E56E-52B6-233DDBC2658B}"/>
              </a:ext>
            </a:extLst>
          </p:cNvPr>
          <p:cNvGrpSpPr/>
          <p:nvPr/>
        </p:nvGrpSpPr>
        <p:grpSpPr>
          <a:xfrm>
            <a:off x="9631275" y="3436393"/>
            <a:ext cx="2602188" cy="744000"/>
            <a:chOff x="0" y="0"/>
            <a:chExt cx="5161755" cy="1862725"/>
          </a:xfrm>
        </p:grpSpPr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0F1DE4CB-FEB3-B501-487B-3D719171BDFD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D4193E0B-A1CE-A803-BB9D-7E41E5ED1FF3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69" name="TextBox 69">
                <a:extLst>
                  <a:ext uri="{FF2B5EF4-FFF2-40B4-BE49-F238E27FC236}">
                    <a16:creationId xmlns:a16="http://schemas.microsoft.com/office/drawing/2014/main" id="{45634448-7891-A0FA-D5B6-DB2D8E6F518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B25B5BBF-13DD-C208-CB5B-7699F3311824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02A2BC86-8AF1-1362-C963-03EECF31D4CC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92F6CA52-1E33-3B9E-DF63-E54F8697B3B3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B0C9EBEB-2D51-0A95-AE04-4F04026ACE6D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B7D2B3-E0D6-7C4A-0A97-7183B114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Recap of first half progress</a:t>
            </a:r>
            <a:endParaRPr lang="en-FI"/>
          </a:p>
        </p:txBody>
      </p:sp>
      <p:sp>
        <p:nvSpPr>
          <p:cNvPr id="77" name="TextBox 20">
            <a:extLst>
              <a:ext uri="{FF2B5EF4-FFF2-40B4-BE49-F238E27FC236}">
                <a16:creationId xmlns:a16="http://schemas.microsoft.com/office/drawing/2014/main" id="{9AE40ADC-3359-505D-2E54-8B594BEC87F6}"/>
              </a:ext>
            </a:extLst>
          </p:cNvPr>
          <p:cNvSpPr txBox="1"/>
          <p:nvPr/>
        </p:nvSpPr>
        <p:spPr>
          <a:xfrm>
            <a:off x="510674" y="3785038"/>
            <a:ext cx="1422294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latin typeface="Arial"/>
                <a:ea typeface="ADLaM Display"/>
                <a:cs typeface="Arial"/>
                <a:sym typeface="AC Feel Free Bold"/>
              </a:rPr>
              <a:t>Uniaxial tensile test</a:t>
            </a:r>
            <a:endParaRPr lang="en-US" sz="1600" b="1">
              <a:latin typeface="Arial"/>
              <a:ea typeface="ADLaM Display"/>
              <a:cs typeface="Arial"/>
            </a:endParaRPr>
          </a:p>
        </p:txBody>
      </p:sp>
      <p:sp>
        <p:nvSpPr>
          <p:cNvPr id="79" name="TextBox 34">
            <a:extLst>
              <a:ext uri="{FF2B5EF4-FFF2-40B4-BE49-F238E27FC236}">
                <a16:creationId xmlns:a16="http://schemas.microsoft.com/office/drawing/2014/main" id="{E244E78F-FB25-A038-05EE-59E027E373A9}"/>
              </a:ext>
            </a:extLst>
          </p:cNvPr>
          <p:cNvSpPr txBox="1"/>
          <p:nvPr/>
        </p:nvSpPr>
        <p:spPr>
          <a:xfrm>
            <a:off x="3136340" y="5739659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Flow fitting curve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83" name="TextBox 18">
            <a:extLst>
              <a:ext uri="{FF2B5EF4-FFF2-40B4-BE49-F238E27FC236}">
                <a16:creationId xmlns:a16="http://schemas.microsoft.com/office/drawing/2014/main" id="{64AA6241-DCFA-8667-E2B8-450B2F90FB74}"/>
              </a:ext>
            </a:extLst>
          </p:cNvPr>
          <p:cNvSpPr txBox="1"/>
          <p:nvPr/>
        </p:nvSpPr>
        <p:spPr>
          <a:xfrm>
            <a:off x="1033678" y="4710275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DLaM Display"/>
                <a:cs typeface="Arial"/>
                <a:sym typeface="AC Feel Free"/>
              </a:rPr>
              <a:t>1</a:t>
            </a:r>
          </a:p>
        </p:txBody>
      </p:sp>
      <p:sp>
        <p:nvSpPr>
          <p:cNvPr id="87" name="TextBox 48">
            <a:extLst>
              <a:ext uri="{FF2B5EF4-FFF2-40B4-BE49-F238E27FC236}">
                <a16:creationId xmlns:a16="http://schemas.microsoft.com/office/drawing/2014/main" id="{F065BDE4-E12C-635A-0B2A-E4961EBFADAE}"/>
              </a:ext>
            </a:extLst>
          </p:cNvPr>
          <p:cNvSpPr txBox="1"/>
          <p:nvPr/>
        </p:nvSpPr>
        <p:spPr>
          <a:xfrm>
            <a:off x="4144348" y="1408577"/>
            <a:ext cx="1777899" cy="58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ML-coupled model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89" name="TextBox 46">
            <a:extLst>
              <a:ext uri="{FF2B5EF4-FFF2-40B4-BE49-F238E27FC236}">
                <a16:creationId xmlns:a16="http://schemas.microsoft.com/office/drawing/2014/main" id="{E31E2D98-E506-59BB-9A38-0DF025FFA637}"/>
              </a:ext>
            </a:extLst>
          </p:cNvPr>
          <p:cNvSpPr txBox="1"/>
          <p:nvPr/>
        </p:nvSpPr>
        <p:spPr>
          <a:xfrm>
            <a:off x="4920053" y="2287474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2</a:t>
            </a:r>
          </a:p>
        </p:txBody>
      </p:sp>
      <p:sp>
        <p:nvSpPr>
          <p:cNvPr id="91" name="TextBox 32">
            <a:extLst>
              <a:ext uri="{FF2B5EF4-FFF2-40B4-BE49-F238E27FC236}">
                <a16:creationId xmlns:a16="http://schemas.microsoft.com/office/drawing/2014/main" id="{C86952E5-AEDC-F815-F727-DBAA7EFFBEBF}"/>
              </a:ext>
            </a:extLst>
          </p:cNvPr>
          <p:cNvSpPr txBox="1"/>
          <p:nvPr/>
        </p:nvSpPr>
        <p:spPr>
          <a:xfrm>
            <a:off x="3835533" y="4626088"/>
            <a:ext cx="297281" cy="483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3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sp>
        <p:nvSpPr>
          <p:cNvPr id="93" name="TextBox 48">
            <a:extLst>
              <a:ext uri="{FF2B5EF4-FFF2-40B4-BE49-F238E27FC236}">
                <a16:creationId xmlns:a16="http://schemas.microsoft.com/office/drawing/2014/main" id="{F51B979C-286A-AFB0-13AC-02C5A093E81D}"/>
              </a:ext>
            </a:extLst>
          </p:cNvPr>
          <p:cNvSpPr txBox="1"/>
          <p:nvPr/>
        </p:nvSpPr>
        <p:spPr>
          <a:xfrm>
            <a:off x="5005441" y="3737243"/>
            <a:ext cx="1777899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Abaqus simulation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95" name="TextBox 46">
            <a:extLst>
              <a:ext uri="{FF2B5EF4-FFF2-40B4-BE49-F238E27FC236}">
                <a16:creationId xmlns:a16="http://schemas.microsoft.com/office/drawing/2014/main" id="{86CDEF9A-7972-A277-0B2B-883A0E0D4FBD}"/>
              </a:ext>
            </a:extLst>
          </p:cNvPr>
          <p:cNvSpPr txBox="1"/>
          <p:nvPr/>
        </p:nvSpPr>
        <p:spPr>
          <a:xfrm>
            <a:off x="5795616" y="4608777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4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sp>
        <p:nvSpPr>
          <p:cNvPr id="111" name="TextBox 62">
            <a:extLst>
              <a:ext uri="{FF2B5EF4-FFF2-40B4-BE49-F238E27FC236}">
                <a16:creationId xmlns:a16="http://schemas.microsoft.com/office/drawing/2014/main" id="{4D6F8941-8CA5-A3BC-CF5C-913F8B433CA0}"/>
              </a:ext>
            </a:extLst>
          </p:cNvPr>
          <p:cNvSpPr txBox="1"/>
          <p:nvPr/>
        </p:nvSpPr>
        <p:spPr>
          <a:xfrm>
            <a:off x="7255973" y="5661526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Fracture test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115" name="TextBox 60">
            <a:extLst>
              <a:ext uri="{FF2B5EF4-FFF2-40B4-BE49-F238E27FC236}">
                <a16:creationId xmlns:a16="http://schemas.microsoft.com/office/drawing/2014/main" id="{2391D9EE-19A1-4BA2-95EA-1D30B86B2CD9}"/>
              </a:ext>
            </a:extLst>
          </p:cNvPr>
          <p:cNvSpPr txBox="1"/>
          <p:nvPr/>
        </p:nvSpPr>
        <p:spPr>
          <a:xfrm>
            <a:off x="7827720" y="4551807"/>
            <a:ext cx="403014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5</a:t>
            </a:r>
          </a:p>
        </p:txBody>
      </p:sp>
      <p:sp>
        <p:nvSpPr>
          <p:cNvPr id="117" name="TextBox 74">
            <a:extLst>
              <a:ext uri="{FF2B5EF4-FFF2-40B4-BE49-F238E27FC236}">
                <a16:creationId xmlns:a16="http://schemas.microsoft.com/office/drawing/2014/main" id="{E8F6E5DE-6BE0-BB1A-4C7E-73D092866146}"/>
              </a:ext>
            </a:extLst>
          </p:cNvPr>
          <p:cNvSpPr txBox="1"/>
          <p:nvPr/>
        </p:nvSpPr>
        <p:spPr>
          <a:xfrm>
            <a:off x="11001635" y="4514878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6</a:t>
            </a:r>
          </a:p>
        </p:txBody>
      </p:sp>
      <p:sp>
        <p:nvSpPr>
          <p:cNvPr id="119" name="TextBox 76">
            <a:extLst>
              <a:ext uri="{FF2B5EF4-FFF2-40B4-BE49-F238E27FC236}">
                <a16:creationId xmlns:a16="http://schemas.microsoft.com/office/drawing/2014/main" id="{BE922905-EA6F-B1F8-C329-98BF42EF7D93}"/>
              </a:ext>
            </a:extLst>
          </p:cNvPr>
          <p:cNvSpPr txBox="1"/>
          <p:nvPr/>
        </p:nvSpPr>
        <p:spPr>
          <a:xfrm>
            <a:off x="9827721" y="3492788"/>
            <a:ext cx="221214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 err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StrRtDpn</a:t>
            </a: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 &amp; </a:t>
            </a:r>
            <a:r>
              <a:rPr lang="en-US" sz="1600" b="1" err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TmpDpn</a:t>
            </a: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 params calibration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14341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79B5E-2370-6A84-133B-25C4FB4E2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D575595-7546-E0BA-3C5D-E1B343B85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Recap of first half progress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AA7D100-D828-619C-10FE-607EFDA3961A}"/>
              </a:ext>
            </a:extLst>
          </p:cNvPr>
          <p:cNvSpPr txBox="1">
            <a:spLocks/>
          </p:cNvSpPr>
          <p:nvPr/>
        </p:nvSpPr>
        <p:spPr>
          <a:xfrm>
            <a:off x="274320" y="970186"/>
            <a:ext cx="7388210" cy="5430613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9000" indent="-342900" algn="just" eaLnBrk="1" hangingPunct="1">
              <a:lnSpc>
                <a:spcPct val="150000"/>
              </a:lnSpc>
              <a:buFont typeface="+mj-lt"/>
              <a:buAutoNum type="arabicPeriod" startAt="3"/>
            </a:pPr>
            <a:r>
              <a:rPr lang="en-US" b="1"/>
              <a:t>Flow fitting curve</a:t>
            </a:r>
          </a:p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b="1"/>
              <a:t>What has been done?</a:t>
            </a:r>
          </a:p>
          <a:p>
            <a:pPr marL="432000" algn="just" eaLnBrk="1" hangingPunct="1">
              <a:lnSpc>
                <a:spcPct val="150000"/>
              </a:lnSpc>
            </a:pPr>
            <a:r>
              <a:rPr lang="en-US"/>
              <a:t>Extend experimental data until strain value of 3</a:t>
            </a:r>
          </a:p>
          <a:p>
            <a:pPr marL="432000" algn="just" eaLnBrk="1" hangingPunct="1">
              <a:lnSpc>
                <a:spcPct val="150000"/>
              </a:lnSpc>
            </a:pPr>
            <a:r>
              <a:rPr lang="en-US"/>
              <a:t>Use </a:t>
            </a:r>
            <a:r>
              <a:rPr lang="en-US" err="1"/>
              <a:t>curve_fit</a:t>
            </a:r>
            <a:r>
              <a:rPr lang="en-US"/>
              <a:t>() function to find parameters for S-V equation for lower strain rates, and modify S-V equation at higher strain rates</a:t>
            </a:r>
          </a:p>
          <a:p>
            <a:pPr marL="432000" algn="just" eaLnBrk="1" hangingPunct="1">
              <a:lnSpc>
                <a:spcPct val="150000"/>
              </a:lnSpc>
            </a:pPr>
            <a:endParaRPr lang="en-US" sz="1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C8299-E6D8-5255-0341-D22AE6817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856" y="3095740"/>
            <a:ext cx="4331532" cy="33905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874AAE-9905-7B95-439C-8F604F7267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95740"/>
            <a:ext cx="4332370" cy="339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9C512D-8A7C-2A68-3625-D70D0CF910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0032" y="1494129"/>
            <a:ext cx="5097648" cy="424804"/>
          </a:xfrm>
          <a:prstGeom prst="rect">
            <a:avLst/>
          </a:prstGeom>
        </p:spPr>
      </p:pic>
      <p:pic>
        <p:nvPicPr>
          <p:cNvPr id="9" name="Picture 8" descr="A math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44A8E939-C6A7-89CB-F0D4-22B702AAF16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5782" t="12182" r="3646" b="23510"/>
          <a:stretch/>
        </p:blipFill>
        <p:spPr>
          <a:xfrm>
            <a:off x="7829564" y="2068935"/>
            <a:ext cx="3932829" cy="5028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79585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BAEFF-4D99-71C5-FA13-DF9E36DA3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585A4E-7F28-6198-96A9-66C7ECED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Recap of first half progress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7614B5D-0452-EB5C-8422-7F9AC49D92C1}"/>
              </a:ext>
            </a:extLst>
          </p:cNvPr>
          <p:cNvSpPr txBox="1">
            <a:spLocks/>
          </p:cNvSpPr>
          <p:nvPr/>
        </p:nvSpPr>
        <p:spPr>
          <a:xfrm>
            <a:off x="274320" y="970186"/>
            <a:ext cx="7388210" cy="5430613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9000" indent="-342900" algn="just" eaLnBrk="1" hangingPunct="1">
              <a:lnSpc>
                <a:spcPct val="150000"/>
              </a:lnSpc>
              <a:buFont typeface="+mj-lt"/>
              <a:buAutoNum type="arabicPeriod" startAt="3"/>
            </a:pPr>
            <a:r>
              <a:rPr lang="en-US" b="1"/>
              <a:t>Flow fitting curve</a:t>
            </a:r>
          </a:p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b="1"/>
              <a:t>What has been done?</a:t>
            </a:r>
          </a:p>
          <a:p>
            <a:pPr marL="432000" algn="just" eaLnBrk="1" hangingPunct="1">
              <a:lnSpc>
                <a:spcPct val="150000"/>
              </a:lnSpc>
            </a:pPr>
            <a:r>
              <a:rPr lang="en-US"/>
              <a:t>Extend experimental data until strain value of 3</a:t>
            </a:r>
          </a:p>
          <a:p>
            <a:pPr marL="432000" algn="just" eaLnBrk="1" hangingPunct="1">
              <a:lnSpc>
                <a:spcPct val="150000"/>
              </a:lnSpc>
            </a:pPr>
            <a:r>
              <a:rPr lang="en-US"/>
              <a:t>Use </a:t>
            </a:r>
            <a:r>
              <a:rPr lang="en-US" err="1"/>
              <a:t>curve_fit</a:t>
            </a:r>
            <a:r>
              <a:rPr lang="en-US"/>
              <a:t>() function to find parameters for S-V equation for lower strain rates, and modify S-V equation at higher strain rates</a:t>
            </a:r>
          </a:p>
          <a:p>
            <a:pPr marL="432000" algn="just" eaLnBrk="1" hangingPunct="1">
              <a:lnSpc>
                <a:spcPct val="150000"/>
              </a:lnSpc>
            </a:pPr>
            <a:r>
              <a:rPr lang="en-US"/>
              <a:t>Use </a:t>
            </a:r>
            <a:r>
              <a:rPr lang="en-US" err="1"/>
              <a:t>curve_fit</a:t>
            </a:r>
            <a:r>
              <a:rPr lang="en-US"/>
              <a:t>() for the </a:t>
            </a:r>
            <a:r>
              <a:rPr lang="en-US" err="1"/>
              <a:t>r-value</a:t>
            </a:r>
            <a:r>
              <a:rPr lang="en-US"/>
              <a:t> fitting</a:t>
            </a:r>
          </a:p>
          <a:p>
            <a:pPr marL="432000" algn="just" eaLnBrk="1" hangingPunct="1">
              <a:lnSpc>
                <a:spcPct val="150000"/>
              </a:lnSpc>
            </a:pPr>
            <a:endParaRPr lang="en-US" sz="14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FA5BCE-5A51-6CB5-71F0-75704A465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" y="3599107"/>
            <a:ext cx="3572365" cy="28268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4112B3-7406-17B9-CDDB-023D43CFF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8419" y="3573971"/>
            <a:ext cx="3572365" cy="28268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6FBD69-5615-10DB-8D3D-6327C5AB2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3652" y="3566195"/>
            <a:ext cx="3572365" cy="2826828"/>
          </a:xfrm>
          <a:prstGeom prst="rect">
            <a:avLst/>
          </a:prstGeom>
        </p:spPr>
      </p:pic>
      <p:pic>
        <p:nvPicPr>
          <p:cNvPr id="11" name="Picture 10" descr="A black text with a plus and c2&#10;&#10;Description automatically generated">
            <a:extLst>
              <a:ext uri="{FF2B5EF4-FFF2-40B4-BE49-F238E27FC236}">
                <a16:creationId xmlns:a16="http://schemas.microsoft.com/office/drawing/2014/main" id="{C6FD9166-0AFD-F8F1-CBCA-F98F4A5867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7087" y="2424243"/>
            <a:ext cx="2060095" cy="400242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4DF8280-8096-FAFD-F26E-867072BE5F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322" y="2874688"/>
            <a:ext cx="4281860" cy="4171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5271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23614-1CAF-F531-4FA7-7CC2A6750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>
            <a:extLst>
              <a:ext uri="{FF2B5EF4-FFF2-40B4-BE49-F238E27FC236}">
                <a16:creationId xmlns:a16="http://schemas.microsoft.com/office/drawing/2014/main" id="{56E467FF-5D44-DA2C-48FD-65DAA300763C}"/>
              </a:ext>
            </a:extLst>
          </p:cNvPr>
          <p:cNvSpPr/>
          <p:nvPr/>
        </p:nvSpPr>
        <p:spPr>
          <a:xfrm rot="-5472688">
            <a:off x="3758361" y="5224936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49" name="Freeform 22">
            <a:extLst>
              <a:ext uri="{FF2B5EF4-FFF2-40B4-BE49-F238E27FC236}">
                <a16:creationId xmlns:a16="http://schemas.microsoft.com/office/drawing/2014/main" id="{23591767-7915-ECC8-3BFB-D5D37F53BC37}"/>
              </a:ext>
            </a:extLst>
          </p:cNvPr>
          <p:cNvSpPr/>
          <p:nvPr/>
        </p:nvSpPr>
        <p:spPr>
          <a:xfrm rot="-5472688">
            <a:off x="3759008" y="5259141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13" name="Freeform 7">
            <a:extLst>
              <a:ext uri="{FF2B5EF4-FFF2-40B4-BE49-F238E27FC236}">
                <a16:creationId xmlns:a16="http://schemas.microsoft.com/office/drawing/2014/main" id="{129AF627-A3F7-1525-AC70-7E54EB34763A}"/>
              </a:ext>
            </a:extLst>
          </p:cNvPr>
          <p:cNvSpPr/>
          <p:nvPr/>
        </p:nvSpPr>
        <p:spPr>
          <a:xfrm rot="-5472688">
            <a:off x="945175" y="4636289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1D670EE-F580-CD79-1DA7-B6145A641E43}"/>
              </a:ext>
            </a:extLst>
          </p:cNvPr>
          <p:cNvSpPr/>
          <p:nvPr/>
        </p:nvSpPr>
        <p:spPr>
          <a:xfrm rot="-17413">
            <a:off x="-705859" y="4810449"/>
            <a:ext cx="8912530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12" name="Freeform 6">
            <a:extLst>
              <a:ext uri="{FF2B5EF4-FFF2-40B4-BE49-F238E27FC236}">
                <a16:creationId xmlns:a16="http://schemas.microsoft.com/office/drawing/2014/main" id="{9D79418E-6BB8-BC34-03BB-55E2E49BFB18}"/>
              </a:ext>
            </a:extLst>
          </p:cNvPr>
          <p:cNvSpPr/>
          <p:nvPr/>
        </p:nvSpPr>
        <p:spPr>
          <a:xfrm rot="-17413">
            <a:off x="-619873" y="4804971"/>
            <a:ext cx="1551408" cy="310527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474480" b="26204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A86A6534-7901-3B81-1BDE-0D991DA21A4E}"/>
              </a:ext>
            </a:extLst>
          </p:cNvPr>
          <p:cNvSpPr/>
          <p:nvPr/>
        </p:nvSpPr>
        <p:spPr>
          <a:xfrm rot="-5472688">
            <a:off x="949632" y="4505464"/>
            <a:ext cx="566400" cy="210708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2F05088-9560-CD0E-F301-6A0E26467421}"/>
              </a:ext>
            </a:extLst>
          </p:cNvPr>
          <p:cNvSpPr/>
          <p:nvPr/>
        </p:nvSpPr>
        <p:spPr>
          <a:xfrm rot="-87886" flipH="1">
            <a:off x="7692925" y="4680695"/>
            <a:ext cx="8912530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13368796" y="0"/>
                </a:moveTo>
                <a:lnTo>
                  <a:pt x="0" y="0"/>
                </a:lnTo>
                <a:lnTo>
                  <a:pt x="0" y="291683"/>
                </a:lnTo>
                <a:lnTo>
                  <a:pt x="13368796" y="291683"/>
                </a:lnTo>
                <a:lnTo>
                  <a:pt x="133687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56ECBDFB-0732-8693-ED87-0078C368522B}"/>
              </a:ext>
            </a:extLst>
          </p:cNvPr>
          <p:cNvGrpSpPr/>
          <p:nvPr/>
        </p:nvGrpSpPr>
        <p:grpSpPr>
          <a:xfrm>
            <a:off x="188384" y="3619231"/>
            <a:ext cx="2064001" cy="931199"/>
            <a:chOff x="0" y="0"/>
            <a:chExt cx="5161755" cy="1862725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82050D32-3B5D-71A7-D2C8-761DAE93DDD8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C3FDF8DC-9D5E-F776-93C3-E887AB1E3BBC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F912F454-B582-5128-43B5-C1B3DE10232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961F2C42-5C4A-D18A-FA99-3D3798A4C07C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81E93E51-822F-4A3E-09A5-9B00D2DCC6B4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D0BF07A1-FA51-A34C-2D20-284839D6A248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2BE826F5-3E6C-B95E-44AC-00C4AE8EFFA8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CE59FD48-9591-5DAC-6D00-F315F3348915}"/>
              </a:ext>
            </a:extLst>
          </p:cNvPr>
          <p:cNvGrpSpPr/>
          <p:nvPr/>
        </p:nvGrpSpPr>
        <p:grpSpPr>
          <a:xfrm>
            <a:off x="3008830" y="5562665"/>
            <a:ext cx="2064001" cy="744000"/>
            <a:chOff x="0" y="0"/>
            <a:chExt cx="5161755" cy="1862725"/>
          </a:xfrm>
        </p:grpSpPr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BC6596FF-B5FF-4C66-54EA-6415258B045A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F2CDB23B-A23A-3840-676F-9BF1C3092D75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5827F7CB-8181-15AF-9A9D-5EAE86EB3F2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91B1F3C0-B511-3659-AD22-04633AB656F2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16591D74-5D45-1FBF-64EE-B187DEA830AD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7E99441-ABB4-0C7B-8E35-C57998CD4EB8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54243D73-6925-5CA6-B88F-7029824EB7DA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5285E130-89B2-E908-7449-AF410EEFBC09}"/>
              </a:ext>
            </a:extLst>
          </p:cNvPr>
          <p:cNvSpPr/>
          <p:nvPr/>
        </p:nvSpPr>
        <p:spPr>
          <a:xfrm rot="-5472688">
            <a:off x="5712465" y="4525319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86B38656-A83F-9EC2-1F22-CE4A6C3ED133}"/>
              </a:ext>
            </a:extLst>
          </p:cNvPr>
          <p:cNvSpPr/>
          <p:nvPr/>
        </p:nvSpPr>
        <p:spPr>
          <a:xfrm rot="-5472688">
            <a:off x="7838685" y="5132941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4" name="Freeform 64">
            <a:extLst>
              <a:ext uri="{FF2B5EF4-FFF2-40B4-BE49-F238E27FC236}">
                <a16:creationId xmlns:a16="http://schemas.microsoft.com/office/drawing/2014/main" id="{3986EA66-9059-BA82-B41E-C9150130C3AD}"/>
              </a:ext>
            </a:extLst>
          </p:cNvPr>
          <p:cNvSpPr/>
          <p:nvPr/>
        </p:nvSpPr>
        <p:spPr>
          <a:xfrm rot="-5472688">
            <a:off x="10905200" y="4326288"/>
            <a:ext cx="658922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1" name="Freeform 7">
            <a:extLst>
              <a:ext uri="{FF2B5EF4-FFF2-40B4-BE49-F238E27FC236}">
                <a16:creationId xmlns:a16="http://schemas.microsoft.com/office/drawing/2014/main" id="{EB105014-4481-BD01-45CF-06F90EC8A9A8}"/>
              </a:ext>
            </a:extLst>
          </p:cNvPr>
          <p:cNvSpPr/>
          <p:nvPr/>
        </p:nvSpPr>
        <p:spPr>
          <a:xfrm rot="16127312">
            <a:off x="1898690" y="3638972"/>
            <a:ext cx="2481600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F14C48B5-E350-DE88-6D42-CA2F86E53968}"/>
              </a:ext>
            </a:extLst>
          </p:cNvPr>
          <p:cNvSpPr/>
          <p:nvPr/>
        </p:nvSpPr>
        <p:spPr>
          <a:xfrm rot="-17413">
            <a:off x="2915747" y="2379295"/>
            <a:ext cx="6367221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96" name="Freeform 36">
            <a:extLst>
              <a:ext uri="{FF2B5EF4-FFF2-40B4-BE49-F238E27FC236}">
                <a16:creationId xmlns:a16="http://schemas.microsoft.com/office/drawing/2014/main" id="{C240E58E-D51E-2379-7B98-39C925BA5D5B}"/>
              </a:ext>
            </a:extLst>
          </p:cNvPr>
          <p:cNvSpPr/>
          <p:nvPr/>
        </p:nvSpPr>
        <p:spPr>
          <a:xfrm rot="-5472688">
            <a:off x="4833651" y="2205514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D2E656FE-7C56-E3F0-C8CB-144680B9BD74}"/>
              </a:ext>
            </a:extLst>
          </p:cNvPr>
          <p:cNvSpPr/>
          <p:nvPr/>
        </p:nvSpPr>
        <p:spPr>
          <a:xfrm rot="-17413">
            <a:off x="1382788" y="4809357"/>
            <a:ext cx="1715031" cy="204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15804" r="-303868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09" name="Freeform 7">
            <a:extLst>
              <a:ext uri="{FF2B5EF4-FFF2-40B4-BE49-F238E27FC236}">
                <a16:creationId xmlns:a16="http://schemas.microsoft.com/office/drawing/2014/main" id="{5A0BE218-A27D-45E8-046E-8C4432849549}"/>
              </a:ext>
            </a:extLst>
          </p:cNvPr>
          <p:cNvSpPr/>
          <p:nvPr/>
        </p:nvSpPr>
        <p:spPr>
          <a:xfrm rot="5186868">
            <a:off x="7954125" y="3542833"/>
            <a:ext cx="2481600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40DB1185-87D8-6ED0-B283-8029AEDA2FCD}"/>
              </a:ext>
            </a:extLst>
          </p:cNvPr>
          <p:cNvSpPr/>
          <p:nvPr/>
        </p:nvSpPr>
        <p:spPr>
          <a:xfrm rot="1758356">
            <a:off x="910120" y="4749314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B030A8C1-C691-233D-05D2-245276A32739}"/>
              </a:ext>
            </a:extLst>
          </p:cNvPr>
          <p:cNvSpPr/>
          <p:nvPr/>
        </p:nvSpPr>
        <p:spPr>
          <a:xfrm rot="16127312">
            <a:off x="1884789" y="3603967"/>
            <a:ext cx="2520000" cy="216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92B30E08-45D5-E8BE-5A79-784DC27E0565}"/>
              </a:ext>
            </a:extLst>
          </p:cNvPr>
          <p:cNvSpPr/>
          <p:nvPr/>
        </p:nvSpPr>
        <p:spPr>
          <a:xfrm rot="-17413">
            <a:off x="2915830" y="2374392"/>
            <a:ext cx="1941221" cy="216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2800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A2F1E931-D01C-103C-2D5B-EA58CB5301E3}"/>
              </a:ext>
            </a:extLst>
          </p:cNvPr>
          <p:cNvSpPr/>
          <p:nvPr/>
        </p:nvSpPr>
        <p:spPr>
          <a:xfrm rot="-5472688">
            <a:off x="4842881" y="2128183"/>
            <a:ext cx="561073" cy="216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97" name="Group 38">
            <a:extLst>
              <a:ext uri="{FF2B5EF4-FFF2-40B4-BE49-F238E27FC236}">
                <a16:creationId xmlns:a16="http://schemas.microsoft.com/office/drawing/2014/main" id="{A82172D9-4DD1-A852-FE2B-1E001E581201}"/>
              </a:ext>
            </a:extLst>
          </p:cNvPr>
          <p:cNvGrpSpPr/>
          <p:nvPr/>
        </p:nvGrpSpPr>
        <p:grpSpPr>
          <a:xfrm>
            <a:off x="3990258" y="1329048"/>
            <a:ext cx="2064001" cy="744000"/>
            <a:chOff x="0" y="0"/>
            <a:chExt cx="5161755" cy="1862725"/>
          </a:xfrm>
        </p:grpSpPr>
        <p:grpSp>
          <p:nvGrpSpPr>
            <p:cNvPr id="98" name="Group 39">
              <a:extLst>
                <a:ext uri="{FF2B5EF4-FFF2-40B4-BE49-F238E27FC236}">
                  <a16:creationId xmlns:a16="http://schemas.microsoft.com/office/drawing/2014/main" id="{FF7D63FF-D628-DAD4-DE30-D76D6992A9E3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CFC9C1AB-FD04-A1A2-A43F-E8C909E4C725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104" name="TextBox 41">
                <a:extLst>
                  <a:ext uri="{FF2B5EF4-FFF2-40B4-BE49-F238E27FC236}">
                    <a16:creationId xmlns:a16="http://schemas.microsoft.com/office/drawing/2014/main" id="{C26FF584-ED4B-E143-A8C1-6798262DE20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99" name="Freeform 42">
              <a:extLst>
                <a:ext uri="{FF2B5EF4-FFF2-40B4-BE49-F238E27FC236}">
                  <a16:creationId xmlns:a16="http://schemas.microsoft.com/office/drawing/2014/main" id="{9B705049-5CAA-7F41-2F0E-1A63A6FF1C45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0" name="Freeform 43">
              <a:extLst>
                <a:ext uri="{FF2B5EF4-FFF2-40B4-BE49-F238E27FC236}">
                  <a16:creationId xmlns:a16="http://schemas.microsoft.com/office/drawing/2014/main" id="{9FE3AA22-F1FA-C454-944C-46346520CE28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1" name="Freeform 44">
              <a:extLst>
                <a:ext uri="{FF2B5EF4-FFF2-40B4-BE49-F238E27FC236}">
                  <a16:creationId xmlns:a16="http://schemas.microsoft.com/office/drawing/2014/main" id="{6E581322-140B-6F55-7BCA-354C36D7B843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2" name="Freeform 45">
              <a:extLst>
                <a:ext uri="{FF2B5EF4-FFF2-40B4-BE49-F238E27FC236}">
                  <a16:creationId xmlns:a16="http://schemas.microsoft.com/office/drawing/2014/main" id="{F326A7FB-3C78-2A3B-2D15-B4D73354BC93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108" name="Freeform 37">
            <a:extLst>
              <a:ext uri="{FF2B5EF4-FFF2-40B4-BE49-F238E27FC236}">
                <a16:creationId xmlns:a16="http://schemas.microsoft.com/office/drawing/2014/main" id="{D04F404D-39D4-3384-9735-D7290D798F23}"/>
              </a:ext>
            </a:extLst>
          </p:cNvPr>
          <p:cNvSpPr/>
          <p:nvPr/>
        </p:nvSpPr>
        <p:spPr>
          <a:xfrm rot="1758356">
            <a:off x="4804676" y="2343643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1EDE2E56-A880-37E3-85CA-8035399D1F5E}"/>
              </a:ext>
            </a:extLst>
          </p:cNvPr>
          <p:cNvSpPr/>
          <p:nvPr/>
        </p:nvSpPr>
        <p:spPr>
          <a:xfrm rot="-17413">
            <a:off x="3150346" y="4783101"/>
            <a:ext cx="671948" cy="240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558547" r="-667825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316588D4-B3CF-611F-573B-4B9E674D5F45}"/>
              </a:ext>
            </a:extLst>
          </p:cNvPr>
          <p:cNvSpPr/>
          <p:nvPr/>
        </p:nvSpPr>
        <p:spPr>
          <a:xfrm rot="-17413">
            <a:off x="4162304" y="4801527"/>
            <a:ext cx="1668552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84550" r="-149596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5331239E-6C37-71EF-9413-24DE4D24AE5C}"/>
              </a:ext>
            </a:extLst>
          </p:cNvPr>
          <p:cNvSpPr/>
          <p:nvPr/>
        </p:nvSpPr>
        <p:spPr>
          <a:xfrm rot="1758356">
            <a:off x="3700053" y="4659367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50" y="0"/>
                </a:lnTo>
                <a:lnTo>
                  <a:pt x="998350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8" name="Freeform 36">
            <a:extLst>
              <a:ext uri="{FF2B5EF4-FFF2-40B4-BE49-F238E27FC236}">
                <a16:creationId xmlns:a16="http://schemas.microsoft.com/office/drawing/2014/main" id="{A77309B0-963E-0A70-15B3-93A8F3B041E2}"/>
              </a:ext>
            </a:extLst>
          </p:cNvPr>
          <p:cNvSpPr/>
          <p:nvPr/>
        </p:nvSpPr>
        <p:spPr>
          <a:xfrm rot="-5472688">
            <a:off x="5720152" y="4474728"/>
            <a:ext cx="552000" cy="192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38" name="Group 38">
            <a:extLst>
              <a:ext uri="{FF2B5EF4-FFF2-40B4-BE49-F238E27FC236}">
                <a16:creationId xmlns:a16="http://schemas.microsoft.com/office/drawing/2014/main" id="{A888B24B-F3C4-EE99-9743-E5194F0064B4}"/>
              </a:ext>
            </a:extLst>
          </p:cNvPr>
          <p:cNvGrpSpPr/>
          <p:nvPr/>
        </p:nvGrpSpPr>
        <p:grpSpPr>
          <a:xfrm>
            <a:off x="4869072" y="3648853"/>
            <a:ext cx="2064001" cy="744000"/>
            <a:chOff x="0" y="0"/>
            <a:chExt cx="5161755" cy="1862725"/>
          </a:xfrm>
        </p:grpSpPr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EBC27F36-FEB6-09C9-DEFE-FA6650217AFF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F38C4982-25A6-0542-BFCE-EE0FCEBD7951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7CCEDAA8-22DF-16B2-D417-275E251F9D40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923B8E5D-20F6-9D68-F5C9-F14CFE7E39DD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ECF396DE-F637-6FFB-DC8A-9C1BC09CEFDC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7DE6A966-3C1A-FAA6-A2FA-8380F4B77497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1BD07DED-497A-893A-E8AC-6AE5BF776F7D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79" name="Freeform 6">
            <a:extLst>
              <a:ext uri="{FF2B5EF4-FFF2-40B4-BE49-F238E27FC236}">
                <a16:creationId xmlns:a16="http://schemas.microsoft.com/office/drawing/2014/main" id="{E65A001A-635B-D79C-1B26-FBE7A3989D15}"/>
              </a:ext>
            </a:extLst>
          </p:cNvPr>
          <p:cNvSpPr/>
          <p:nvPr/>
        </p:nvSpPr>
        <p:spPr>
          <a:xfrm rot="-17413">
            <a:off x="6154587" y="4771312"/>
            <a:ext cx="1776000" cy="216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026" t="5597" r="-20310" b="-5597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BD522CE8-8DE0-50CE-9AE2-94EAF971A055}"/>
              </a:ext>
            </a:extLst>
          </p:cNvPr>
          <p:cNvSpPr/>
          <p:nvPr/>
        </p:nvSpPr>
        <p:spPr>
          <a:xfrm rot="1758356">
            <a:off x="5707134" y="4678477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0" name="Freeform 50">
            <a:extLst>
              <a:ext uri="{FF2B5EF4-FFF2-40B4-BE49-F238E27FC236}">
                <a16:creationId xmlns:a16="http://schemas.microsoft.com/office/drawing/2014/main" id="{235E0145-6828-2915-DD4E-F7C8A9D2A613}"/>
              </a:ext>
            </a:extLst>
          </p:cNvPr>
          <p:cNvSpPr/>
          <p:nvPr/>
        </p:nvSpPr>
        <p:spPr>
          <a:xfrm rot="-5472688">
            <a:off x="7853382" y="5139339"/>
            <a:ext cx="552000" cy="192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52" name="Group 52">
            <a:extLst>
              <a:ext uri="{FF2B5EF4-FFF2-40B4-BE49-F238E27FC236}">
                <a16:creationId xmlns:a16="http://schemas.microsoft.com/office/drawing/2014/main" id="{D03E191B-5380-4807-7FBD-EAE26AA73E4A}"/>
              </a:ext>
            </a:extLst>
          </p:cNvPr>
          <p:cNvGrpSpPr/>
          <p:nvPr/>
        </p:nvGrpSpPr>
        <p:grpSpPr>
          <a:xfrm rot="10694544">
            <a:off x="7116841" y="5456866"/>
            <a:ext cx="2064001" cy="744000"/>
            <a:chOff x="0" y="0"/>
            <a:chExt cx="5161755" cy="1862725"/>
          </a:xfrm>
        </p:grpSpPr>
        <p:grpSp>
          <p:nvGrpSpPr>
            <p:cNvPr id="53" name="Group 53">
              <a:extLst>
                <a:ext uri="{FF2B5EF4-FFF2-40B4-BE49-F238E27FC236}">
                  <a16:creationId xmlns:a16="http://schemas.microsoft.com/office/drawing/2014/main" id="{1FA4D676-37EB-729D-CFA9-C852CEEFD4C4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D393CE81-CF4A-4DAF-1BAB-119831324B0B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55" name="TextBox 55">
                <a:extLst>
                  <a:ext uri="{FF2B5EF4-FFF2-40B4-BE49-F238E27FC236}">
                    <a16:creationId xmlns:a16="http://schemas.microsoft.com/office/drawing/2014/main" id="{A4F5B781-30E5-1545-3296-9808243F9E1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0AEFD78B-9696-E360-355C-DD0DF5D12DBA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CFFD41AC-00B0-FB8A-7B3C-D3533CD9BE02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5A43CF11-87CF-7C12-209E-DE8F30851E44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40935576-390E-8DD4-5CEB-FD7F0C1F6283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65" name="Freeform 65">
            <a:extLst>
              <a:ext uri="{FF2B5EF4-FFF2-40B4-BE49-F238E27FC236}">
                <a16:creationId xmlns:a16="http://schemas.microsoft.com/office/drawing/2014/main" id="{534F8B17-9521-A327-4AC3-1D08A5EE3055}"/>
              </a:ext>
            </a:extLst>
          </p:cNvPr>
          <p:cNvSpPr/>
          <p:nvPr/>
        </p:nvSpPr>
        <p:spPr>
          <a:xfrm rot="1758356">
            <a:off x="10881306" y="4575758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2E17F490-B558-D4A2-99AD-E1BF5E09C3AF}"/>
              </a:ext>
            </a:extLst>
          </p:cNvPr>
          <p:cNvSpPr txBox="1"/>
          <p:nvPr/>
        </p:nvSpPr>
        <p:spPr>
          <a:xfrm>
            <a:off x="11020053" y="4479436"/>
            <a:ext cx="297281" cy="519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848">
                <a:solidFill>
                  <a:srgbClr val="C7EBF2"/>
                </a:solidFill>
                <a:latin typeface="AC Feel Free"/>
                <a:ea typeface="AC Feel Free"/>
                <a:cs typeface="AC Feel Free"/>
                <a:sym typeface="AC Feel Free"/>
              </a:rPr>
              <a:t>6</a:t>
            </a:r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2BE690FF-23F2-D9DB-96FC-AFD461F805FE}"/>
              </a:ext>
            </a:extLst>
          </p:cNvPr>
          <p:cNvSpPr/>
          <p:nvPr/>
        </p:nvSpPr>
        <p:spPr>
          <a:xfrm rot="1758356">
            <a:off x="7778694" y="4616429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5" name="Freeform 65">
            <a:extLst>
              <a:ext uri="{FF2B5EF4-FFF2-40B4-BE49-F238E27FC236}">
                <a16:creationId xmlns:a16="http://schemas.microsoft.com/office/drawing/2014/main" id="{CA556262-8D37-AC84-26D5-D0D1EF34BE62}"/>
              </a:ext>
            </a:extLst>
          </p:cNvPr>
          <p:cNvSpPr/>
          <p:nvPr/>
        </p:nvSpPr>
        <p:spPr>
          <a:xfrm rot="1758356">
            <a:off x="10880609" y="4575758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66" name="Group 66">
            <a:extLst>
              <a:ext uri="{FF2B5EF4-FFF2-40B4-BE49-F238E27FC236}">
                <a16:creationId xmlns:a16="http://schemas.microsoft.com/office/drawing/2014/main" id="{E560AC3D-2527-5249-6A22-E00800E172C2}"/>
              </a:ext>
            </a:extLst>
          </p:cNvPr>
          <p:cNvGrpSpPr/>
          <p:nvPr/>
        </p:nvGrpSpPr>
        <p:grpSpPr>
          <a:xfrm>
            <a:off x="9631275" y="3436393"/>
            <a:ext cx="2602188" cy="744000"/>
            <a:chOff x="0" y="0"/>
            <a:chExt cx="5161755" cy="1862725"/>
          </a:xfrm>
        </p:grpSpPr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683E016E-3199-61A1-0548-D3BC8172182B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4CA68B61-050B-BD2E-1568-9C7B830FE884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69" name="TextBox 69">
                <a:extLst>
                  <a:ext uri="{FF2B5EF4-FFF2-40B4-BE49-F238E27FC236}">
                    <a16:creationId xmlns:a16="http://schemas.microsoft.com/office/drawing/2014/main" id="{8FE0AECB-8397-6503-BFBD-6CC8E5C7CAF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14B230B6-C7EE-1E82-5310-BCBA68B7933E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07B774C0-7E29-CAC6-5202-92BC01EDD477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1407C792-E280-5786-1427-179D011BB863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0B4B2FC9-22B7-A9A3-8FDC-52CB780C3F68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7826115-F4E8-AE09-D596-A8420C226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b="1" kern="1200">
                <a:solidFill>
                  <a:srgbClr val="C00000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Recap of first half progress</a:t>
            </a:r>
            <a:endParaRPr lang="en-FI"/>
          </a:p>
        </p:txBody>
      </p:sp>
      <p:sp>
        <p:nvSpPr>
          <p:cNvPr id="83" name="TextBox 20">
            <a:extLst>
              <a:ext uri="{FF2B5EF4-FFF2-40B4-BE49-F238E27FC236}">
                <a16:creationId xmlns:a16="http://schemas.microsoft.com/office/drawing/2014/main" id="{D9228900-4562-0C82-8C78-E3C2473B4949}"/>
              </a:ext>
            </a:extLst>
          </p:cNvPr>
          <p:cNvSpPr txBox="1"/>
          <p:nvPr/>
        </p:nvSpPr>
        <p:spPr>
          <a:xfrm>
            <a:off x="510674" y="3785038"/>
            <a:ext cx="1422294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latin typeface="Arial"/>
                <a:ea typeface="ADLaM Display"/>
                <a:cs typeface="Arial"/>
                <a:sym typeface="AC Feel Free Bold"/>
              </a:rPr>
              <a:t>Uniaxial tensile test</a:t>
            </a:r>
            <a:endParaRPr lang="en-US" sz="1600" b="1">
              <a:latin typeface="Arial"/>
              <a:ea typeface="ADLaM Display"/>
              <a:cs typeface="Arial"/>
            </a:endParaRPr>
          </a:p>
        </p:txBody>
      </p:sp>
      <p:sp>
        <p:nvSpPr>
          <p:cNvPr id="87" name="TextBox 34">
            <a:extLst>
              <a:ext uri="{FF2B5EF4-FFF2-40B4-BE49-F238E27FC236}">
                <a16:creationId xmlns:a16="http://schemas.microsoft.com/office/drawing/2014/main" id="{01F91489-9CC1-089D-AF4C-DEB1B134371B}"/>
              </a:ext>
            </a:extLst>
          </p:cNvPr>
          <p:cNvSpPr txBox="1"/>
          <p:nvPr/>
        </p:nvSpPr>
        <p:spPr>
          <a:xfrm>
            <a:off x="3136340" y="5739659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Flow fitting curve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89" name="TextBox 18">
            <a:extLst>
              <a:ext uri="{FF2B5EF4-FFF2-40B4-BE49-F238E27FC236}">
                <a16:creationId xmlns:a16="http://schemas.microsoft.com/office/drawing/2014/main" id="{7F203912-DF16-258B-F73C-9DE51A5E64B5}"/>
              </a:ext>
            </a:extLst>
          </p:cNvPr>
          <p:cNvSpPr txBox="1"/>
          <p:nvPr/>
        </p:nvSpPr>
        <p:spPr>
          <a:xfrm>
            <a:off x="1033678" y="4710275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DLaM Display"/>
                <a:cs typeface="Arial"/>
                <a:sym typeface="AC Feel Free"/>
              </a:rPr>
              <a:t>1</a:t>
            </a:r>
          </a:p>
        </p:txBody>
      </p:sp>
      <p:sp>
        <p:nvSpPr>
          <p:cNvPr id="91" name="TextBox 48">
            <a:extLst>
              <a:ext uri="{FF2B5EF4-FFF2-40B4-BE49-F238E27FC236}">
                <a16:creationId xmlns:a16="http://schemas.microsoft.com/office/drawing/2014/main" id="{56FFBBEF-B126-EF8C-0622-1A6DED51B0AB}"/>
              </a:ext>
            </a:extLst>
          </p:cNvPr>
          <p:cNvSpPr txBox="1"/>
          <p:nvPr/>
        </p:nvSpPr>
        <p:spPr>
          <a:xfrm>
            <a:off x="4144348" y="1408577"/>
            <a:ext cx="1777899" cy="58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ML-coupled model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93" name="TextBox 46">
            <a:extLst>
              <a:ext uri="{FF2B5EF4-FFF2-40B4-BE49-F238E27FC236}">
                <a16:creationId xmlns:a16="http://schemas.microsoft.com/office/drawing/2014/main" id="{96FCD237-CB74-463A-0EE1-8FF9F0BD7C89}"/>
              </a:ext>
            </a:extLst>
          </p:cNvPr>
          <p:cNvSpPr txBox="1"/>
          <p:nvPr/>
        </p:nvSpPr>
        <p:spPr>
          <a:xfrm>
            <a:off x="4920053" y="2287474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2</a:t>
            </a:r>
          </a:p>
        </p:txBody>
      </p:sp>
      <p:sp>
        <p:nvSpPr>
          <p:cNvPr id="95" name="TextBox 32">
            <a:extLst>
              <a:ext uri="{FF2B5EF4-FFF2-40B4-BE49-F238E27FC236}">
                <a16:creationId xmlns:a16="http://schemas.microsoft.com/office/drawing/2014/main" id="{1EF0B7AD-B11D-5F1C-FFEC-6C5C88B2EAA0}"/>
              </a:ext>
            </a:extLst>
          </p:cNvPr>
          <p:cNvSpPr txBox="1"/>
          <p:nvPr/>
        </p:nvSpPr>
        <p:spPr>
          <a:xfrm>
            <a:off x="3835533" y="4626088"/>
            <a:ext cx="297281" cy="483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3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sp>
        <p:nvSpPr>
          <p:cNvPr id="111" name="TextBox 48">
            <a:extLst>
              <a:ext uri="{FF2B5EF4-FFF2-40B4-BE49-F238E27FC236}">
                <a16:creationId xmlns:a16="http://schemas.microsoft.com/office/drawing/2014/main" id="{571E61F0-8B55-8B29-FCA5-9AF144460878}"/>
              </a:ext>
            </a:extLst>
          </p:cNvPr>
          <p:cNvSpPr txBox="1"/>
          <p:nvPr/>
        </p:nvSpPr>
        <p:spPr>
          <a:xfrm>
            <a:off x="5005441" y="3737243"/>
            <a:ext cx="1777899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Abaqus simulation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115" name="TextBox 46">
            <a:extLst>
              <a:ext uri="{FF2B5EF4-FFF2-40B4-BE49-F238E27FC236}">
                <a16:creationId xmlns:a16="http://schemas.microsoft.com/office/drawing/2014/main" id="{15324D08-7BC3-E2A3-BD95-E6D065B3C035}"/>
              </a:ext>
            </a:extLst>
          </p:cNvPr>
          <p:cNvSpPr txBox="1"/>
          <p:nvPr/>
        </p:nvSpPr>
        <p:spPr>
          <a:xfrm>
            <a:off x="5795616" y="4608777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4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sp>
        <p:nvSpPr>
          <p:cNvPr id="117" name="TextBox 62">
            <a:extLst>
              <a:ext uri="{FF2B5EF4-FFF2-40B4-BE49-F238E27FC236}">
                <a16:creationId xmlns:a16="http://schemas.microsoft.com/office/drawing/2014/main" id="{FA040628-58EB-A71B-1260-ABFC298243E8}"/>
              </a:ext>
            </a:extLst>
          </p:cNvPr>
          <p:cNvSpPr txBox="1"/>
          <p:nvPr/>
        </p:nvSpPr>
        <p:spPr>
          <a:xfrm>
            <a:off x="7255973" y="5661526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Fracture test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119" name="TextBox 60">
            <a:extLst>
              <a:ext uri="{FF2B5EF4-FFF2-40B4-BE49-F238E27FC236}">
                <a16:creationId xmlns:a16="http://schemas.microsoft.com/office/drawing/2014/main" id="{344B8BEE-8E1F-1B01-8C19-04E355FA8B86}"/>
              </a:ext>
            </a:extLst>
          </p:cNvPr>
          <p:cNvSpPr txBox="1"/>
          <p:nvPr/>
        </p:nvSpPr>
        <p:spPr>
          <a:xfrm>
            <a:off x="7827720" y="4551807"/>
            <a:ext cx="403014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5</a:t>
            </a:r>
          </a:p>
        </p:txBody>
      </p:sp>
      <p:sp>
        <p:nvSpPr>
          <p:cNvPr id="121" name="TextBox 74">
            <a:extLst>
              <a:ext uri="{FF2B5EF4-FFF2-40B4-BE49-F238E27FC236}">
                <a16:creationId xmlns:a16="http://schemas.microsoft.com/office/drawing/2014/main" id="{D721436C-AD91-DE08-8697-419C8D1FB391}"/>
              </a:ext>
            </a:extLst>
          </p:cNvPr>
          <p:cNvSpPr txBox="1"/>
          <p:nvPr/>
        </p:nvSpPr>
        <p:spPr>
          <a:xfrm>
            <a:off x="11001635" y="4514878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6</a:t>
            </a:r>
          </a:p>
        </p:txBody>
      </p:sp>
      <p:sp>
        <p:nvSpPr>
          <p:cNvPr id="123" name="TextBox 76">
            <a:extLst>
              <a:ext uri="{FF2B5EF4-FFF2-40B4-BE49-F238E27FC236}">
                <a16:creationId xmlns:a16="http://schemas.microsoft.com/office/drawing/2014/main" id="{29561EAF-D367-819D-3A1F-4D9F37A8201A}"/>
              </a:ext>
            </a:extLst>
          </p:cNvPr>
          <p:cNvSpPr txBox="1"/>
          <p:nvPr/>
        </p:nvSpPr>
        <p:spPr>
          <a:xfrm>
            <a:off x="9827721" y="3492788"/>
            <a:ext cx="221214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 err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StrRtDpn</a:t>
            </a: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 &amp; </a:t>
            </a:r>
            <a:r>
              <a:rPr lang="en-US" sz="1600" b="1" err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TmpDpn</a:t>
            </a: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 params calibration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66370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79" grpId="0" animBg="1"/>
      <p:bldP spid="8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FC1F2-2B7C-64DA-190A-8EE6926DD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8A3BA-8922-274E-18BF-19A677525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Methodology</a:t>
            </a:r>
            <a:endParaRPr lang="en-US"/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E1D7382-3CB8-D413-6FE4-427271229AD6}"/>
              </a:ext>
            </a:extLst>
          </p:cNvPr>
          <p:cNvSpPr txBox="1">
            <a:spLocks/>
          </p:cNvSpPr>
          <p:nvPr/>
        </p:nvSpPr>
        <p:spPr>
          <a:xfrm>
            <a:off x="386379" y="970187"/>
            <a:ext cx="4664086" cy="2336766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>
              <a:buNone/>
            </a:pPr>
            <a:r>
              <a:rPr lang="en-US" b="1">
                <a:latin typeface="Arial"/>
                <a:cs typeface="Arial"/>
              </a:rPr>
              <a:t>4. Abaqus simulation</a:t>
            </a:r>
          </a:p>
          <a:p>
            <a:pPr marL="431800" algn="just">
              <a:lnSpc>
                <a:spcPct val="150000"/>
              </a:lnSpc>
            </a:pPr>
            <a:r>
              <a:rPr lang="en-US">
                <a:latin typeface="Arial"/>
                <a:cs typeface="Arial"/>
              </a:rPr>
              <a:t>DP material properties including strain, stress in RD,TD,DD, biaxial direction, </a:t>
            </a:r>
            <a:r>
              <a:rPr lang="en-US" err="1">
                <a:latin typeface="Arial"/>
                <a:cs typeface="Arial"/>
              </a:rPr>
              <a:t>r-values</a:t>
            </a:r>
            <a:r>
              <a:rPr lang="en-US">
                <a:latin typeface="Arial"/>
                <a:cs typeface="Arial"/>
              </a:rPr>
              <a:t> (Lankford coefficients).</a:t>
            </a:r>
          </a:p>
          <a:p>
            <a:pPr marL="431800" algn="just">
              <a:lnSpc>
                <a:spcPct val="150000"/>
              </a:lnSpc>
            </a:pPr>
            <a:r>
              <a:rPr lang="en-US">
                <a:latin typeface="Arial"/>
                <a:cs typeface="Arial"/>
              </a:rPr>
              <a:t>Loading direction for 5 geometries</a:t>
            </a:r>
          </a:p>
          <a:p>
            <a:pPr marL="431800" algn="just">
              <a:lnSpc>
                <a:spcPct val="150000"/>
              </a:lnSpc>
            </a:pPr>
            <a:r>
              <a:rPr lang="en-US">
                <a:latin typeface="Arial"/>
                <a:cs typeface="Arial"/>
              </a:rPr>
              <a:t>VUMAT subroutine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473861-D522-AF42-9296-AFCDE50AFE77}"/>
              </a:ext>
            </a:extLst>
          </p:cNvPr>
          <p:cNvGrpSpPr/>
          <p:nvPr/>
        </p:nvGrpSpPr>
        <p:grpSpPr>
          <a:xfrm>
            <a:off x="549020" y="3615170"/>
            <a:ext cx="2562669" cy="2134648"/>
            <a:chOff x="3519147" y="3206159"/>
            <a:chExt cx="1609805" cy="1336096"/>
          </a:xfrm>
        </p:grpSpPr>
        <p:pic>
          <p:nvPicPr>
            <p:cNvPr id="6" name="图片 3">
              <a:extLst>
                <a:ext uri="{FF2B5EF4-FFF2-40B4-BE49-F238E27FC236}">
                  <a16:creationId xmlns:a16="http://schemas.microsoft.com/office/drawing/2014/main" id="{A5E9E533-9706-B728-7BE3-4E0D693671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72" r="38598"/>
            <a:stretch/>
          </p:blipFill>
          <p:spPr>
            <a:xfrm>
              <a:off x="3519147" y="3206159"/>
              <a:ext cx="1327573" cy="1327785"/>
            </a:xfrm>
            <a:prstGeom prst="rect">
              <a:avLst/>
            </a:prstGeom>
          </p:spPr>
        </p:pic>
        <p:pic>
          <p:nvPicPr>
            <p:cNvPr id="17" name="图片 3">
              <a:extLst>
                <a:ext uri="{FF2B5EF4-FFF2-40B4-BE49-F238E27FC236}">
                  <a16:creationId xmlns:a16="http://schemas.microsoft.com/office/drawing/2014/main" id="{FD5F6AAD-FFEA-3DA5-D84B-58DA63950A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7075" r="1125"/>
            <a:stretch/>
          </p:blipFill>
          <p:spPr>
            <a:xfrm>
              <a:off x="4826685" y="3214470"/>
              <a:ext cx="302267" cy="1327785"/>
            </a:xfrm>
            <a:prstGeom prst="rect">
              <a:avLst/>
            </a:prstGeom>
          </p:spPr>
        </p:pic>
      </p:grp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8C621B55-3340-7F7D-DBE4-6A13B9D0D579}"/>
              </a:ext>
            </a:extLst>
          </p:cNvPr>
          <p:cNvSpPr txBox="1">
            <a:spLocks/>
          </p:cNvSpPr>
          <p:nvPr/>
        </p:nvSpPr>
        <p:spPr>
          <a:xfrm>
            <a:off x="5478759" y="970187"/>
            <a:ext cx="3544200" cy="3098145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None/>
            </a:pPr>
            <a:r>
              <a:rPr lang="en-US" sz="1600" b="1">
                <a:latin typeface="Arial"/>
                <a:cs typeface="Arial"/>
              </a:rPr>
              <a:t>5. Fracture tests – Force and Displacement curve</a:t>
            </a:r>
          </a:p>
          <a:p>
            <a:pPr indent="0" algn="just">
              <a:lnSpc>
                <a:spcPct val="150000"/>
              </a:lnSpc>
              <a:buNone/>
            </a:pPr>
            <a:endParaRPr lang="en-US" sz="1400">
              <a:latin typeface="Arial"/>
              <a:cs typeface="Arial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BE50551-B72C-6C55-D264-462A33B1007C}"/>
              </a:ext>
            </a:extLst>
          </p:cNvPr>
          <p:cNvGrpSpPr/>
          <p:nvPr/>
        </p:nvGrpSpPr>
        <p:grpSpPr>
          <a:xfrm>
            <a:off x="13843462" y="1164017"/>
            <a:ext cx="3798083" cy="4585801"/>
            <a:chOff x="12121970" y="924072"/>
            <a:chExt cx="4179708" cy="5046575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55602CCB-B82C-2D7E-02AE-8A38FD4B5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71602" y="924072"/>
              <a:ext cx="4130076" cy="254004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E0D2BA7-2010-9928-8AB5-60996C0A6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21970" y="3400076"/>
              <a:ext cx="4179708" cy="2570571"/>
            </a:xfrm>
            <a:prstGeom prst="rect">
              <a:avLst/>
            </a:prstGeom>
          </p:spPr>
        </p:pic>
        <p:sp>
          <p:nvSpPr>
            <p:cNvPr id="46" name="Text Placeholder 2">
              <a:extLst>
                <a:ext uri="{FF2B5EF4-FFF2-40B4-BE49-F238E27FC236}">
                  <a16:creationId xmlns:a16="http://schemas.microsoft.com/office/drawing/2014/main" id="{61B06369-C020-1A27-D6B6-247B72B51DFF}"/>
                </a:ext>
              </a:extLst>
            </p:cNvPr>
            <p:cNvSpPr txBox="1">
              <a:spLocks/>
            </p:cNvSpPr>
            <p:nvPr/>
          </p:nvSpPr>
          <p:spPr>
            <a:xfrm>
              <a:off x="12976827" y="1189830"/>
              <a:ext cx="1529060" cy="277668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2159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  <a:tabLst>
                  <a:tab pos="215900" algn="l"/>
                </a:tabLs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31800" indent="-215900" algn="l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  <a:tabLst>
                  <a:tab pos="4318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477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80000"/>
                <a:buFont typeface="Arial" panose="020B0604020202020204" pitchFamily="34" charset="0"/>
                <a:buChar char="•"/>
                <a:tabLst>
                  <a:tab pos="6477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636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100000"/>
                <a:buFont typeface="Arial" panose="020B0604020202020204" pitchFamily="34" charset="0"/>
                <a:buChar char="•"/>
                <a:tabLst>
                  <a:tab pos="8636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863600" indent="-215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tabLst>
                  <a:tab pos="89535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>
                  <a:solidFill>
                    <a:srgbClr val="FF0000"/>
                  </a:solidFill>
                  <a:latin typeface="Arial"/>
                  <a:cs typeface="Arial"/>
                </a:rPr>
                <a:t>Reference</a:t>
              </a:r>
              <a:endParaRPr lang="en-US" sz="1400">
                <a:solidFill>
                  <a:srgbClr val="FF0000"/>
                </a:solidFill>
              </a:endParaRPr>
            </a:p>
          </p:txBody>
        </p:sp>
        <p:sp>
          <p:nvSpPr>
            <p:cNvPr id="48" name="Text Placeholder 2">
              <a:extLst>
                <a:ext uri="{FF2B5EF4-FFF2-40B4-BE49-F238E27FC236}">
                  <a16:creationId xmlns:a16="http://schemas.microsoft.com/office/drawing/2014/main" id="{12546199-72CC-A0DD-8C89-EC85CB93B4F3}"/>
                </a:ext>
              </a:extLst>
            </p:cNvPr>
            <p:cNvSpPr txBox="1">
              <a:spLocks/>
            </p:cNvSpPr>
            <p:nvPr/>
          </p:nvSpPr>
          <p:spPr>
            <a:xfrm>
              <a:off x="12939762" y="3706373"/>
              <a:ext cx="1529060" cy="277668"/>
            </a:xfrm>
            <a:prstGeom prst="rect">
              <a:avLst/>
            </a:prstGeom>
          </p:spPr>
          <p:txBody>
            <a:bodyPr lIns="0" tIns="0" rIns="0" bIns="0" anchor="t"/>
            <a:lstStyle>
              <a:lvl1pPr marL="2159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  <a:tabLst>
                  <a:tab pos="215900" algn="l"/>
                </a:tabLs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31800" indent="-215900" algn="l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  <a:tabLst>
                  <a:tab pos="4318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477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80000"/>
                <a:buFont typeface="Arial" panose="020B0604020202020204" pitchFamily="34" charset="0"/>
                <a:buChar char="•"/>
                <a:tabLst>
                  <a:tab pos="6477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636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100000"/>
                <a:buFont typeface="Arial" panose="020B0604020202020204" pitchFamily="34" charset="0"/>
                <a:buChar char="•"/>
                <a:tabLst>
                  <a:tab pos="8636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863600" indent="-215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tabLst>
                  <a:tab pos="89535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>
                  <a:solidFill>
                    <a:srgbClr val="FF0000"/>
                  </a:solidFill>
                  <a:latin typeface="Arial"/>
                  <a:cs typeface="Arial"/>
                </a:rPr>
                <a:t>Reference</a:t>
              </a:r>
              <a:endParaRPr lang="en-US" sz="1400">
                <a:solidFill>
                  <a:srgbClr val="FF0000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A213D71-0555-E16D-BA5D-7D3AAE7E0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266" y="1850353"/>
            <a:ext cx="4314596" cy="3435348"/>
          </a:xfrm>
          <a:prstGeom prst="rect">
            <a:avLst/>
          </a:prstGeom>
        </p:spPr>
      </p:pic>
      <p:pic>
        <p:nvPicPr>
          <p:cNvPr id="10" name="Picture 9" descr="A close-up of several metal objects&#10;&#10;Description automatically generated">
            <a:extLst>
              <a:ext uri="{FF2B5EF4-FFF2-40B4-BE49-F238E27FC236}">
                <a16:creationId xmlns:a16="http://schemas.microsoft.com/office/drawing/2014/main" id="{DC168CF6-9F1A-0EAE-8E5E-B3615E4D33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8227" y="3907003"/>
            <a:ext cx="1944488" cy="184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60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E55256-25C8-61C7-5F34-550B00218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214098C8-71E3-0A67-00D5-FD383D1E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Recap of first half progress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B67D2CA-70FC-6598-ABEC-CB7DC62958BA}"/>
              </a:ext>
            </a:extLst>
          </p:cNvPr>
          <p:cNvSpPr txBox="1">
            <a:spLocks/>
          </p:cNvSpPr>
          <p:nvPr/>
        </p:nvSpPr>
        <p:spPr>
          <a:xfrm>
            <a:off x="274319" y="970186"/>
            <a:ext cx="8207071" cy="5430613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eaLnBrk="1" hangingPunct="1">
              <a:lnSpc>
                <a:spcPct val="150000"/>
              </a:lnSpc>
              <a:buNone/>
            </a:pPr>
            <a:r>
              <a:rPr lang="en-US" b="1">
                <a:latin typeface="Arial"/>
                <a:cs typeface="Arial"/>
              </a:rPr>
              <a:t>What has been done?</a:t>
            </a:r>
            <a:endParaRPr lang="en-US">
              <a:latin typeface="Arial"/>
              <a:cs typeface="Arial"/>
            </a:endParaRPr>
          </a:p>
          <a:p>
            <a:pPr marL="501650" indent="-285750" algn="just" eaLnBrk="1" hangingPunct="1">
              <a:lnSpc>
                <a:spcPct val="150000"/>
              </a:lnSpc>
            </a:pPr>
            <a:r>
              <a:rPr lang="en-US">
                <a:latin typeface="Arial"/>
                <a:cs typeface="Arial"/>
              </a:rPr>
              <a:t>Use data of flow curves along 0, 45, 90, biaxial and </a:t>
            </a:r>
            <a:r>
              <a:rPr lang="en-US" err="1">
                <a:latin typeface="Arial"/>
                <a:cs typeface="Arial"/>
              </a:rPr>
              <a:t>r-values</a:t>
            </a:r>
            <a:r>
              <a:rPr lang="en-US">
                <a:latin typeface="Arial"/>
                <a:cs typeface="Arial"/>
              </a:rPr>
              <a:t> along 3 loading direction to make material input files.</a:t>
            </a:r>
          </a:p>
          <a:p>
            <a:pPr marL="501650" indent="-285750" algn="just" eaLnBrk="1" hangingPunct="1">
              <a:lnSpc>
                <a:spcPct val="150000"/>
              </a:lnSpc>
            </a:pPr>
            <a:r>
              <a:rPr lang="en-US">
                <a:latin typeface="Arial"/>
                <a:cs typeface="Arial"/>
              </a:rPr>
              <a:t>Run Abaqus simulation: 305 cases.</a:t>
            </a:r>
            <a:endParaRPr lang="en-US"/>
          </a:p>
          <a:p>
            <a:pPr marL="501650" indent="-285750" algn="just" eaLnBrk="1" hangingPunct="1">
              <a:lnSpc>
                <a:spcPct val="150000"/>
              </a:lnSpc>
            </a:pPr>
            <a:r>
              <a:rPr lang="en-US">
                <a:latin typeface="Arial"/>
                <a:cs typeface="Arial"/>
              </a:rPr>
              <a:t>Run ODB files through Abaqus CAE to obtain force-displacement data</a:t>
            </a:r>
          </a:p>
          <a:p>
            <a:pPr marL="501650" indent="-285750" algn="just" eaLnBrk="1" hangingPunct="1">
              <a:lnSpc>
                <a:spcPct val="150000"/>
              </a:lnSpc>
            </a:pPr>
            <a:r>
              <a:rPr lang="en-US">
                <a:latin typeface="Arial"/>
                <a:cs typeface="Arial"/>
              </a:rPr>
              <a:t>Plot simulated data and experimental data to validate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EF3B0CE8-6735-0CE8-DB85-2897F104E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77078" y="3478830"/>
            <a:ext cx="4565374" cy="293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23AA11E7-C804-7FEB-A46E-C38334390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5486439" y="3478830"/>
            <a:ext cx="4565375" cy="2931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4047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0BD02-2058-0C33-DDB2-EF0F2CC8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>
            <a:extLst>
              <a:ext uri="{FF2B5EF4-FFF2-40B4-BE49-F238E27FC236}">
                <a16:creationId xmlns:a16="http://schemas.microsoft.com/office/drawing/2014/main" id="{C4E85B10-B50B-0B6C-6FB2-4FF846BE95EC}"/>
              </a:ext>
            </a:extLst>
          </p:cNvPr>
          <p:cNvSpPr/>
          <p:nvPr/>
        </p:nvSpPr>
        <p:spPr>
          <a:xfrm rot="-5472688">
            <a:off x="3662458" y="5121286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49" name="Freeform 22">
            <a:extLst>
              <a:ext uri="{FF2B5EF4-FFF2-40B4-BE49-F238E27FC236}">
                <a16:creationId xmlns:a16="http://schemas.microsoft.com/office/drawing/2014/main" id="{D69B8419-67F9-6A52-EF77-23A20ED2A539}"/>
              </a:ext>
            </a:extLst>
          </p:cNvPr>
          <p:cNvSpPr/>
          <p:nvPr/>
        </p:nvSpPr>
        <p:spPr>
          <a:xfrm rot="-5472688">
            <a:off x="3663105" y="5155491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13" name="Freeform 7">
            <a:extLst>
              <a:ext uri="{FF2B5EF4-FFF2-40B4-BE49-F238E27FC236}">
                <a16:creationId xmlns:a16="http://schemas.microsoft.com/office/drawing/2014/main" id="{2D6B79B7-6C31-4145-5B3B-32F5FEA1B179}"/>
              </a:ext>
            </a:extLst>
          </p:cNvPr>
          <p:cNvSpPr/>
          <p:nvPr/>
        </p:nvSpPr>
        <p:spPr>
          <a:xfrm rot="-5472688">
            <a:off x="849272" y="4532639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BCE348D-68C6-A76B-6AA5-874BA663304C}"/>
              </a:ext>
            </a:extLst>
          </p:cNvPr>
          <p:cNvSpPr/>
          <p:nvPr/>
        </p:nvSpPr>
        <p:spPr>
          <a:xfrm rot="-17413">
            <a:off x="-801762" y="4706799"/>
            <a:ext cx="8912530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12" name="Freeform 6">
            <a:extLst>
              <a:ext uri="{FF2B5EF4-FFF2-40B4-BE49-F238E27FC236}">
                <a16:creationId xmlns:a16="http://schemas.microsoft.com/office/drawing/2014/main" id="{ED076BEC-72ED-95EC-A2C6-565D2681DFF9}"/>
              </a:ext>
            </a:extLst>
          </p:cNvPr>
          <p:cNvSpPr/>
          <p:nvPr/>
        </p:nvSpPr>
        <p:spPr>
          <a:xfrm rot="-17413">
            <a:off x="-715776" y="4701321"/>
            <a:ext cx="1551408" cy="310527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474480" b="26204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047EAEA-E121-84CB-D2C2-D193FF3EBCD9}"/>
              </a:ext>
            </a:extLst>
          </p:cNvPr>
          <p:cNvSpPr/>
          <p:nvPr/>
        </p:nvSpPr>
        <p:spPr>
          <a:xfrm rot="-5472688">
            <a:off x="853729" y="4401814"/>
            <a:ext cx="566400" cy="210708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C7B38F2-C303-BE21-1034-5F0FDBC0C671}"/>
              </a:ext>
            </a:extLst>
          </p:cNvPr>
          <p:cNvSpPr/>
          <p:nvPr/>
        </p:nvSpPr>
        <p:spPr>
          <a:xfrm rot="-87886" flipH="1">
            <a:off x="7597022" y="4577045"/>
            <a:ext cx="8912530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13368796" y="0"/>
                </a:moveTo>
                <a:lnTo>
                  <a:pt x="0" y="0"/>
                </a:lnTo>
                <a:lnTo>
                  <a:pt x="0" y="291683"/>
                </a:lnTo>
                <a:lnTo>
                  <a:pt x="13368796" y="291683"/>
                </a:lnTo>
                <a:lnTo>
                  <a:pt x="1336879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395F194-5D91-40AB-F679-7306A36214F6}"/>
              </a:ext>
            </a:extLst>
          </p:cNvPr>
          <p:cNvGrpSpPr/>
          <p:nvPr/>
        </p:nvGrpSpPr>
        <p:grpSpPr>
          <a:xfrm>
            <a:off x="92481" y="3515581"/>
            <a:ext cx="2064001" cy="931199"/>
            <a:chOff x="0" y="0"/>
            <a:chExt cx="5161755" cy="1862725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D82B5637-C19F-B744-5AD3-195D3911C264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A1242E3-ED7D-3488-9C51-D4B0E0539170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14EBE5DB-7D03-F51D-34CF-A3A7E370F81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1B5A45F-1D56-3A41-0529-C8AB1457D240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80828C9-0568-A8F2-F1FE-44F8E6E95DD4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0C14896-6160-86FD-730E-E16B61630662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A1AE890-680E-6F7E-E56C-9A8E6C51E029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D7544A84-A403-6893-0BDC-E13D039AEE13}"/>
              </a:ext>
            </a:extLst>
          </p:cNvPr>
          <p:cNvGrpSpPr/>
          <p:nvPr/>
        </p:nvGrpSpPr>
        <p:grpSpPr>
          <a:xfrm>
            <a:off x="2912927" y="5459015"/>
            <a:ext cx="2064001" cy="744000"/>
            <a:chOff x="0" y="0"/>
            <a:chExt cx="5161755" cy="1862725"/>
          </a:xfrm>
        </p:grpSpPr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373376E8-4EA7-6EAD-D4A8-7C023BCE1C75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1FF78B23-8AB5-03E7-DE71-74C5AB7D6273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84459366-899F-FEB6-F735-6BB52EFE8CB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57A4869-AB50-828D-47EF-23629C524A02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1F9BCC5-EA40-E8F3-0EC0-1B0CCA0DDDFF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2CB314A1-7F47-20DE-C27B-00AA2CF1E44D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CB4F0499-4612-AC9F-7538-4B0D68180362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326C4DD3-3BD6-9388-67D8-71634831C47A}"/>
              </a:ext>
            </a:extLst>
          </p:cNvPr>
          <p:cNvSpPr/>
          <p:nvPr/>
        </p:nvSpPr>
        <p:spPr>
          <a:xfrm rot="-5472688">
            <a:off x="5616562" y="4421669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034FE35C-D5EF-FB97-F6A2-31C766ECDA24}"/>
              </a:ext>
            </a:extLst>
          </p:cNvPr>
          <p:cNvSpPr/>
          <p:nvPr/>
        </p:nvSpPr>
        <p:spPr>
          <a:xfrm rot="-5472688">
            <a:off x="7742782" y="5029291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4" name="Freeform 64">
            <a:extLst>
              <a:ext uri="{FF2B5EF4-FFF2-40B4-BE49-F238E27FC236}">
                <a16:creationId xmlns:a16="http://schemas.microsoft.com/office/drawing/2014/main" id="{CDEE2545-DB9A-2F7C-8F1B-BC19E80FDDE1}"/>
              </a:ext>
            </a:extLst>
          </p:cNvPr>
          <p:cNvSpPr/>
          <p:nvPr/>
        </p:nvSpPr>
        <p:spPr>
          <a:xfrm rot="-5472688">
            <a:off x="10809297" y="4222638"/>
            <a:ext cx="658922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1" name="Freeform 7">
            <a:extLst>
              <a:ext uri="{FF2B5EF4-FFF2-40B4-BE49-F238E27FC236}">
                <a16:creationId xmlns:a16="http://schemas.microsoft.com/office/drawing/2014/main" id="{DB95C5DF-7A8E-B018-A92C-ED455C3AC517}"/>
              </a:ext>
            </a:extLst>
          </p:cNvPr>
          <p:cNvSpPr/>
          <p:nvPr/>
        </p:nvSpPr>
        <p:spPr>
          <a:xfrm rot="16127312">
            <a:off x="1802787" y="3535322"/>
            <a:ext cx="2481600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6AAA2066-95DC-01F2-7D9D-C22F7784592A}"/>
              </a:ext>
            </a:extLst>
          </p:cNvPr>
          <p:cNvSpPr/>
          <p:nvPr/>
        </p:nvSpPr>
        <p:spPr>
          <a:xfrm rot="-17413">
            <a:off x="2819844" y="2275645"/>
            <a:ext cx="6367221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96" name="Freeform 36">
            <a:extLst>
              <a:ext uri="{FF2B5EF4-FFF2-40B4-BE49-F238E27FC236}">
                <a16:creationId xmlns:a16="http://schemas.microsoft.com/office/drawing/2014/main" id="{43229915-8793-C0EE-7EE0-D71C94549677}"/>
              </a:ext>
            </a:extLst>
          </p:cNvPr>
          <p:cNvSpPr/>
          <p:nvPr/>
        </p:nvSpPr>
        <p:spPr>
          <a:xfrm rot="-5472688">
            <a:off x="4737748" y="2101864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9039624B-DFF2-EB9C-4CDA-33DE224D321A}"/>
              </a:ext>
            </a:extLst>
          </p:cNvPr>
          <p:cNvSpPr/>
          <p:nvPr/>
        </p:nvSpPr>
        <p:spPr>
          <a:xfrm rot="-17413">
            <a:off x="1286885" y="4705707"/>
            <a:ext cx="1715031" cy="204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15804" r="-303868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09" name="Freeform 7">
            <a:extLst>
              <a:ext uri="{FF2B5EF4-FFF2-40B4-BE49-F238E27FC236}">
                <a16:creationId xmlns:a16="http://schemas.microsoft.com/office/drawing/2014/main" id="{42189642-7DE5-1731-545E-A4F8C69EAA2E}"/>
              </a:ext>
            </a:extLst>
          </p:cNvPr>
          <p:cNvSpPr/>
          <p:nvPr/>
        </p:nvSpPr>
        <p:spPr>
          <a:xfrm rot="5186868">
            <a:off x="7858222" y="3439183"/>
            <a:ext cx="2481600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0FA6978-588F-0E02-A285-E612BD1053BF}"/>
              </a:ext>
            </a:extLst>
          </p:cNvPr>
          <p:cNvSpPr/>
          <p:nvPr/>
        </p:nvSpPr>
        <p:spPr>
          <a:xfrm rot="1758356">
            <a:off x="814217" y="4645664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0566FA86-64C7-68F8-E657-B4676B33E23D}"/>
              </a:ext>
            </a:extLst>
          </p:cNvPr>
          <p:cNvSpPr/>
          <p:nvPr/>
        </p:nvSpPr>
        <p:spPr>
          <a:xfrm rot="16127312">
            <a:off x="1788886" y="3500317"/>
            <a:ext cx="2520000" cy="216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34E034FF-E1D6-9C0A-18EC-9DB8909267F2}"/>
              </a:ext>
            </a:extLst>
          </p:cNvPr>
          <p:cNvSpPr/>
          <p:nvPr/>
        </p:nvSpPr>
        <p:spPr>
          <a:xfrm rot="-17413">
            <a:off x="2819927" y="2270742"/>
            <a:ext cx="1941221" cy="216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r="-22800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827377F3-FC2E-F86B-55CC-A001CE569BF7}"/>
              </a:ext>
            </a:extLst>
          </p:cNvPr>
          <p:cNvSpPr/>
          <p:nvPr/>
        </p:nvSpPr>
        <p:spPr>
          <a:xfrm rot="-5472688">
            <a:off x="4746978" y="2024533"/>
            <a:ext cx="561073" cy="216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97" name="Group 38">
            <a:extLst>
              <a:ext uri="{FF2B5EF4-FFF2-40B4-BE49-F238E27FC236}">
                <a16:creationId xmlns:a16="http://schemas.microsoft.com/office/drawing/2014/main" id="{FAB45A37-5B6D-CFE8-94C3-88AE0A7BFFEB}"/>
              </a:ext>
            </a:extLst>
          </p:cNvPr>
          <p:cNvGrpSpPr/>
          <p:nvPr/>
        </p:nvGrpSpPr>
        <p:grpSpPr>
          <a:xfrm>
            <a:off x="3894355" y="1225398"/>
            <a:ext cx="2064001" cy="744000"/>
            <a:chOff x="0" y="0"/>
            <a:chExt cx="5161755" cy="1862725"/>
          </a:xfrm>
        </p:grpSpPr>
        <p:grpSp>
          <p:nvGrpSpPr>
            <p:cNvPr id="98" name="Group 39">
              <a:extLst>
                <a:ext uri="{FF2B5EF4-FFF2-40B4-BE49-F238E27FC236}">
                  <a16:creationId xmlns:a16="http://schemas.microsoft.com/office/drawing/2014/main" id="{6CA578FF-D217-DE03-085F-2D3BF4A911EC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198CFB8A-BFC0-B193-DF75-E9B9F85AEE64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104" name="TextBox 41">
                <a:extLst>
                  <a:ext uri="{FF2B5EF4-FFF2-40B4-BE49-F238E27FC236}">
                    <a16:creationId xmlns:a16="http://schemas.microsoft.com/office/drawing/2014/main" id="{1B162BED-269D-E380-265A-A0108E17AFD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99" name="Freeform 42">
              <a:extLst>
                <a:ext uri="{FF2B5EF4-FFF2-40B4-BE49-F238E27FC236}">
                  <a16:creationId xmlns:a16="http://schemas.microsoft.com/office/drawing/2014/main" id="{866FA494-4614-C271-827C-FC69152922C0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0" name="Freeform 43">
              <a:extLst>
                <a:ext uri="{FF2B5EF4-FFF2-40B4-BE49-F238E27FC236}">
                  <a16:creationId xmlns:a16="http://schemas.microsoft.com/office/drawing/2014/main" id="{3F6ACDE3-EC74-2977-125F-A2E1FB3FC036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1" name="Freeform 44">
              <a:extLst>
                <a:ext uri="{FF2B5EF4-FFF2-40B4-BE49-F238E27FC236}">
                  <a16:creationId xmlns:a16="http://schemas.microsoft.com/office/drawing/2014/main" id="{91CE9925-3558-C6B6-F1F1-67D295D23A51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2" name="Freeform 45">
              <a:extLst>
                <a:ext uri="{FF2B5EF4-FFF2-40B4-BE49-F238E27FC236}">
                  <a16:creationId xmlns:a16="http://schemas.microsoft.com/office/drawing/2014/main" id="{9FC1F531-81CF-E1F0-4D6E-7C24B97CD428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108" name="Freeform 37">
            <a:extLst>
              <a:ext uri="{FF2B5EF4-FFF2-40B4-BE49-F238E27FC236}">
                <a16:creationId xmlns:a16="http://schemas.microsoft.com/office/drawing/2014/main" id="{59B68463-BE79-9934-F2ED-8E67ADDC4B4E}"/>
              </a:ext>
            </a:extLst>
          </p:cNvPr>
          <p:cNvSpPr/>
          <p:nvPr/>
        </p:nvSpPr>
        <p:spPr>
          <a:xfrm rot="1758356">
            <a:off x="4708773" y="2239993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FB3C1D9A-158E-333A-2C07-A4B724880B40}"/>
              </a:ext>
            </a:extLst>
          </p:cNvPr>
          <p:cNvSpPr/>
          <p:nvPr/>
        </p:nvSpPr>
        <p:spPr>
          <a:xfrm rot="-17413">
            <a:off x="3054443" y="4679451"/>
            <a:ext cx="671948" cy="240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558547" r="-667825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7" name="Freeform 6">
            <a:extLst>
              <a:ext uri="{FF2B5EF4-FFF2-40B4-BE49-F238E27FC236}">
                <a16:creationId xmlns:a16="http://schemas.microsoft.com/office/drawing/2014/main" id="{47EFE0AD-5C51-D572-2F5F-BC2C2546B247}"/>
              </a:ext>
            </a:extLst>
          </p:cNvPr>
          <p:cNvSpPr/>
          <p:nvPr/>
        </p:nvSpPr>
        <p:spPr>
          <a:xfrm rot="-17413">
            <a:off x="4066401" y="4697877"/>
            <a:ext cx="1668552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84550" r="-149596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0BD0ABB-A12A-3EDB-645B-5CC265CCBB3D}"/>
              </a:ext>
            </a:extLst>
          </p:cNvPr>
          <p:cNvSpPr/>
          <p:nvPr/>
        </p:nvSpPr>
        <p:spPr>
          <a:xfrm rot="1758356">
            <a:off x="3604150" y="4555717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50" y="0"/>
                </a:lnTo>
                <a:lnTo>
                  <a:pt x="998350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8" name="Freeform 36">
            <a:extLst>
              <a:ext uri="{FF2B5EF4-FFF2-40B4-BE49-F238E27FC236}">
                <a16:creationId xmlns:a16="http://schemas.microsoft.com/office/drawing/2014/main" id="{8D7F395F-B9B9-A361-1C0B-448F5D9E82C6}"/>
              </a:ext>
            </a:extLst>
          </p:cNvPr>
          <p:cNvSpPr/>
          <p:nvPr/>
        </p:nvSpPr>
        <p:spPr>
          <a:xfrm rot="-5472688">
            <a:off x="5624249" y="4371078"/>
            <a:ext cx="552000" cy="192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38" name="Group 38">
            <a:extLst>
              <a:ext uri="{FF2B5EF4-FFF2-40B4-BE49-F238E27FC236}">
                <a16:creationId xmlns:a16="http://schemas.microsoft.com/office/drawing/2014/main" id="{50CED94D-644A-6B57-031C-F32FFB5761C6}"/>
              </a:ext>
            </a:extLst>
          </p:cNvPr>
          <p:cNvGrpSpPr/>
          <p:nvPr/>
        </p:nvGrpSpPr>
        <p:grpSpPr>
          <a:xfrm>
            <a:off x="4773169" y="3545203"/>
            <a:ext cx="2064001" cy="744000"/>
            <a:chOff x="0" y="0"/>
            <a:chExt cx="5161755" cy="1862725"/>
          </a:xfrm>
        </p:grpSpPr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CA6451DB-FC22-DB51-C465-98B4E6B39B92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AB3F04B6-F9CF-0E93-E598-157FE3206DB5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B1017195-D0AC-5C4A-A506-B67C8760A05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CB816BEC-2AC9-6576-619D-2A6EFFF472F8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BB1AB854-4F41-089C-E948-7CF53B8C4A99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F64F9FDC-D026-4E25-749A-1F15B6E99D7C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6FA37444-01EB-6A21-0222-BFA9EFDFAF42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79" name="Freeform 6">
            <a:extLst>
              <a:ext uri="{FF2B5EF4-FFF2-40B4-BE49-F238E27FC236}">
                <a16:creationId xmlns:a16="http://schemas.microsoft.com/office/drawing/2014/main" id="{77BB31BC-922E-BA20-14AB-C438E7DDCBE2}"/>
              </a:ext>
            </a:extLst>
          </p:cNvPr>
          <p:cNvSpPr/>
          <p:nvPr/>
        </p:nvSpPr>
        <p:spPr>
          <a:xfrm rot="-17413">
            <a:off x="6058684" y="4667662"/>
            <a:ext cx="1776000" cy="216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381026" t="5597" r="-20310" b="-5597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16AE2795-736D-FE1B-FBC1-E766844A094D}"/>
              </a:ext>
            </a:extLst>
          </p:cNvPr>
          <p:cNvSpPr/>
          <p:nvPr/>
        </p:nvSpPr>
        <p:spPr>
          <a:xfrm rot="1758356">
            <a:off x="5611231" y="4574827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0" name="Freeform 50">
            <a:extLst>
              <a:ext uri="{FF2B5EF4-FFF2-40B4-BE49-F238E27FC236}">
                <a16:creationId xmlns:a16="http://schemas.microsoft.com/office/drawing/2014/main" id="{311CF903-806C-EDCA-DEE5-5A4BBA0D6567}"/>
              </a:ext>
            </a:extLst>
          </p:cNvPr>
          <p:cNvSpPr/>
          <p:nvPr/>
        </p:nvSpPr>
        <p:spPr>
          <a:xfrm rot="-5472688">
            <a:off x="7757479" y="5035689"/>
            <a:ext cx="552000" cy="192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52" name="Group 52">
            <a:extLst>
              <a:ext uri="{FF2B5EF4-FFF2-40B4-BE49-F238E27FC236}">
                <a16:creationId xmlns:a16="http://schemas.microsoft.com/office/drawing/2014/main" id="{1AFC96C0-4929-6872-6B59-1E5F7371D20C}"/>
              </a:ext>
            </a:extLst>
          </p:cNvPr>
          <p:cNvGrpSpPr/>
          <p:nvPr/>
        </p:nvGrpSpPr>
        <p:grpSpPr>
          <a:xfrm rot="10694544">
            <a:off x="7020938" y="5353216"/>
            <a:ext cx="2064001" cy="744000"/>
            <a:chOff x="0" y="0"/>
            <a:chExt cx="5161755" cy="1862725"/>
          </a:xfrm>
        </p:grpSpPr>
        <p:grpSp>
          <p:nvGrpSpPr>
            <p:cNvPr id="53" name="Group 53">
              <a:extLst>
                <a:ext uri="{FF2B5EF4-FFF2-40B4-BE49-F238E27FC236}">
                  <a16:creationId xmlns:a16="http://schemas.microsoft.com/office/drawing/2014/main" id="{01D48C79-3060-A9A2-F07E-D4265B0A77F0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C137067F-4355-562E-3125-B31483CA7C5E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55" name="TextBox 55">
                <a:extLst>
                  <a:ext uri="{FF2B5EF4-FFF2-40B4-BE49-F238E27FC236}">
                    <a16:creationId xmlns:a16="http://schemas.microsoft.com/office/drawing/2014/main" id="{E7D61F84-44DD-FA15-FAD8-93FBDC264A2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DFD7BB82-2CEE-2540-D3C3-D7E20107AB15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D3D37243-8C6A-32F3-393C-F0D814EAFFE6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620A1ACE-8F99-C6EF-857F-30BE07A33AA8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A88084B6-434F-F535-6BCB-2170F65A4FC7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83" name="Freeform 9">
            <a:extLst>
              <a:ext uri="{FF2B5EF4-FFF2-40B4-BE49-F238E27FC236}">
                <a16:creationId xmlns:a16="http://schemas.microsoft.com/office/drawing/2014/main" id="{44046187-FEDF-5D1D-D8A5-AFE7E4AD5827}"/>
              </a:ext>
            </a:extLst>
          </p:cNvPr>
          <p:cNvSpPr/>
          <p:nvPr/>
        </p:nvSpPr>
        <p:spPr>
          <a:xfrm rot="-87886" flipH="1">
            <a:off x="8113511" y="4636410"/>
            <a:ext cx="2771557" cy="216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13368796" y="0"/>
                </a:moveTo>
                <a:lnTo>
                  <a:pt x="0" y="0"/>
                </a:lnTo>
                <a:lnTo>
                  <a:pt x="0" y="291683"/>
                </a:lnTo>
                <a:lnTo>
                  <a:pt x="13368796" y="291683"/>
                </a:lnTo>
                <a:lnTo>
                  <a:pt x="13368796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06329" r="-15309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5" name="Freeform 65">
            <a:extLst>
              <a:ext uri="{FF2B5EF4-FFF2-40B4-BE49-F238E27FC236}">
                <a16:creationId xmlns:a16="http://schemas.microsoft.com/office/drawing/2014/main" id="{8BEC324B-A2BB-305F-4092-47CB36976C2D}"/>
              </a:ext>
            </a:extLst>
          </p:cNvPr>
          <p:cNvSpPr/>
          <p:nvPr/>
        </p:nvSpPr>
        <p:spPr>
          <a:xfrm rot="1758356">
            <a:off x="10785403" y="4472108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0EFF7487-7832-FD00-4874-6F8C2C225DBA}"/>
              </a:ext>
            </a:extLst>
          </p:cNvPr>
          <p:cNvSpPr txBox="1"/>
          <p:nvPr/>
        </p:nvSpPr>
        <p:spPr>
          <a:xfrm>
            <a:off x="10924150" y="4375786"/>
            <a:ext cx="297281" cy="519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848">
                <a:solidFill>
                  <a:srgbClr val="C7EBF2"/>
                </a:solidFill>
                <a:latin typeface="AC Feel Free"/>
                <a:ea typeface="AC Feel Free"/>
                <a:cs typeface="AC Feel Free"/>
                <a:sym typeface="AC Feel Free"/>
              </a:rPr>
              <a:t>6</a:t>
            </a:r>
          </a:p>
        </p:txBody>
      </p:sp>
      <p:sp>
        <p:nvSpPr>
          <p:cNvPr id="84" name="Freeform 64">
            <a:extLst>
              <a:ext uri="{FF2B5EF4-FFF2-40B4-BE49-F238E27FC236}">
                <a16:creationId xmlns:a16="http://schemas.microsoft.com/office/drawing/2014/main" id="{C2899702-54BD-2F8C-A995-83CD2251164E}"/>
              </a:ext>
            </a:extLst>
          </p:cNvPr>
          <p:cNvSpPr/>
          <p:nvPr/>
        </p:nvSpPr>
        <p:spPr>
          <a:xfrm rot="-5472688">
            <a:off x="10822891" y="4164381"/>
            <a:ext cx="648000" cy="192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CFD6203F-F2EC-5DE8-A86D-B3CC0418F6AB}"/>
              </a:ext>
            </a:extLst>
          </p:cNvPr>
          <p:cNvSpPr/>
          <p:nvPr/>
        </p:nvSpPr>
        <p:spPr>
          <a:xfrm rot="1758356">
            <a:off x="7682791" y="4512779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5" name="Freeform 65">
            <a:extLst>
              <a:ext uri="{FF2B5EF4-FFF2-40B4-BE49-F238E27FC236}">
                <a16:creationId xmlns:a16="http://schemas.microsoft.com/office/drawing/2014/main" id="{B9272088-20A8-284A-2BE9-31480E02BAFD}"/>
              </a:ext>
            </a:extLst>
          </p:cNvPr>
          <p:cNvSpPr/>
          <p:nvPr/>
        </p:nvSpPr>
        <p:spPr>
          <a:xfrm rot="1758356">
            <a:off x="10784706" y="4472108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66" name="Group 66">
            <a:extLst>
              <a:ext uri="{FF2B5EF4-FFF2-40B4-BE49-F238E27FC236}">
                <a16:creationId xmlns:a16="http://schemas.microsoft.com/office/drawing/2014/main" id="{0733AE13-165D-A367-0CEE-48E168B1CB63}"/>
              </a:ext>
            </a:extLst>
          </p:cNvPr>
          <p:cNvGrpSpPr/>
          <p:nvPr/>
        </p:nvGrpSpPr>
        <p:grpSpPr>
          <a:xfrm>
            <a:off x="9535372" y="3332743"/>
            <a:ext cx="2602188" cy="744000"/>
            <a:chOff x="0" y="0"/>
            <a:chExt cx="5161755" cy="1862725"/>
          </a:xfrm>
        </p:grpSpPr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2179FA6D-B661-80FD-0ABF-931CB26E2659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08058F47-6A91-27B8-392D-BC631FC2C7D2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69" name="TextBox 69">
                <a:extLst>
                  <a:ext uri="{FF2B5EF4-FFF2-40B4-BE49-F238E27FC236}">
                    <a16:creationId xmlns:a16="http://schemas.microsoft.com/office/drawing/2014/main" id="{F89A73BA-46AD-B830-152C-C840767AA4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AC568784-1BB0-0CC7-F132-5F8E83482A15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8F5B311F-C07F-DD88-85FB-437C3349A985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57F20529-2EE7-925B-B365-DB34620D2862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F5508AE6-E8D0-3BF3-CE3B-A02C1450A5C0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C3B99C-C739-0239-5D3C-EF45192CB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objectives</a:t>
            </a:r>
            <a:endParaRPr lang="en-FI"/>
          </a:p>
        </p:txBody>
      </p:sp>
      <p:sp>
        <p:nvSpPr>
          <p:cNvPr id="129" name="TextBox 34">
            <a:extLst>
              <a:ext uri="{FF2B5EF4-FFF2-40B4-BE49-F238E27FC236}">
                <a16:creationId xmlns:a16="http://schemas.microsoft.com/office/drawing/2014/main" id="{ED772AFC-2E0F-BD64-49E9-B789B8A70230}"/>
              </a:ext>
            </a:extLst>
          </p:cNvPr>
          <p:cNvSpPr txBox="1"/>
          <p:nvPr/>
        </p:nvSpPr>
        <p:spPr>
          <a:xfrm>
            <a:off x="3814613" y="7083897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Flow fitting curve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131" name="TextBox 18">
            <a:extLst>
              <a:ext uri="{FF2B5EF4-FFF2-40B4-BE49-F238E27FC236}">
                <a16:creationId xmlns:a16="http://schemas.microsoft.com/office/drawing/2014/main" id="{9BDD4B78-628A-EFC4-E8B8-A15D856FB306}"/>
              </a:ext>
            </a:extLst>
          </p:cNvPr>
          <p:cNvSpPr txBox="1"/>
          <p:nvPr/>
        </p:nvSpPr>
        <p:spPr>
          <a:xfrm>
            <a:off x="1174061" y="5791183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DLaM Display"/>
                <a:cs typeface="Arial"/>
                <a:sym typeface="AC Feel Free"/>
              </a:rPr>
              <a:t>1</a:t>
            </a:r>
          </a:p>
        </p:txBody>
      </p:sp>
      <p:sp>
        <p:nvSpPr>
          <p:cNvPr id="135" name="TextBox 46">
            <a:extLst>
              <a:ext uri="{FF2B5EF4-FFF2-40B4-BE49-F238E27FC236}">
                <a16:creationId xmlns:a16="http://schemas.microsoft.com/office/drawing/2014/main" id="{41E0B7E9-4623-FD33-8732-022DF2DDC1B9}"/>
              </a:ext>
            </a:extLst>
          </p:cNvPr>
          <p:cNvSpPr txBox="1"/>
          <p:nvPr/>
        </p:nvSpPr>
        <p:spPr>
          <a:xfrm>
            <a:off x="6054625" y="2748595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2</a:t>
            </a:r>
          </a:p>
        </p:txBody>
      </p:sp>
      <p:sp>
        <p:nvSpPr>
          <p:cNvPr id="137" name="TextBox 32">
            <a:extLst>
              <a:ext uri="{FF2B5EF4-FFF2-40B4-BE49-F238E27FC236}">
                <a16:creationId xmlns:a16="http://schemas.microsoft.com/office/drawing/2014/main" id="{F4B0A151-9FC7-6C66-4FFC-BABD31F75DC0}"/>
              </a:ext>
            </a:extLst>
          </p:cNvPr>
          <p:cNvSpPr txBox="1"/>
          <p:nvPr/>
        </p:nvSpPr>
        <p:spPr>
          <a:xfrm>
            <a:off x="4692669" y="5685459"/>
            <a:ext cx="297281" cy="483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3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sp>
        <p:nvSpPr>
          <p:cNvPr id="141" name="TextBox 46">
            <a:extLst>
              <a:ext uri="{FF2B5EF4-FFF2-40B4-BE49-F238E27FC236}">
                <a16:creationId xmlns:a16="http://schemas.microsoft.com/office/drawing/2014/main" id="{598C8EDD-F3D2-BB8E-2FD9-52D72A1D914D}"/>
              </a:ext>
            </a:extLst>
          </p:cNvPr>
          <p:cNvSpPr txBox="1"/>
          <p:nvPr/>
        </p:nvSpPr>
        <p:spPr>
          <a:xfrm>
            <a:off x="7154169" y="5663720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4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sp>
        <p:nvSpPr>
          <p:cNvPr id="143" name="TextBox 62">
            <a:extLst>
              <a:ext uri="{FF2B5EF4-FFF2-40B4-BE49-F238E27FC236}">
                <a16:creationId xmlns:a16="http://schemas.microsoft.com/office/drawing/2014/main" id="{B0BBDCDF-7AC0-1105-09D9-458201CE6BD3}"/>
              </a:ext>
            </a:extLst>
          </p:cNvPr>
          <p:cNvSpPr txBox="1"/>
          <p:nvPr/>
        </p:nvSpPr>
        <p:spPr>
          <a:xfrm>
            <a:off x="8988106" y="6985777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Fracture test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145" name="TextBox 60">
            <a:extLst>
              <a:ext uri="{FF2B5EF4-FFF2-40B4-BE49-F238E27FC236}">
                <a16:creationId xmlns:a16="http://schemas.microsoft.com/office/drawing/2014/main" id="{8358921D-2CCC-FEEF-44F8-BC05E00A8B31}"/>
              </a:ext>
            </a:extLst>
          </p:cNvPr>
          <p:cNvSpPr txBox="1"/>
          <p:nvPr/>
        </p:nvSpPr>
        <p:spPr>
          <a:xfrm>
            <a:off x="9706113" y="5592176"/>
            <a:ext cx="403014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5</a:t>
            </a:r>
          </a:p>
        </p:txBody>
      </p:sp>
      <p:sp>
        <p:nvSpPr>
          <p:cNvPr id="147" name="TextBox 74">
            <a:extLst>
              <a:ext uri="{FF2B5EF4-FFF2-40B4-BE49-F238E27FC236}">
                <a16:creationId xmlns:a16="http://schemas.microsoft.com/office/drawing/2014/main" id="{9361E3DF-0E19-FDD7-BF79-D9353D4FC106}"/>
              </a:ext>
            </a:extLst>
          </p:cNvPr>
          <p:cNvSpPr txBox="1"/>
          <p:nvPr/>
        </p:nvSpPr>
        <p:spPr>
          <a:xfrm>
            <a:off x="13691960" y="5545800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6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E812FEFA-34E2-F5CA-49CF-E7A42EF8DFCC}"/>
              </a:ext>
            </a:extLst>
          </p:cNvPr>
          <p:cNvSpPr txBox="1"/>
          <p:nvPr/>
        </p:nvSpPr>
        <p:spPr>
          <a:xfrm>
            <a:off x="411896" y="3665094"/>
            <a:ext cx="1422294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latin typeface="Arial"/>
                <a:ea typeface="ADLaM Display"/>
                <a:cs typeface="Arial"/>
                <a:sym typeface="AC Feel Free Bold"/>
              </a:rPr>
              <a:t>Uniaxial tensile test</a:t>
            </a:r>
            <a:endParaRPr lang="en-US" sz="1600" b="1">
              <a:latin typeface="Arial"/>
              <a:ea typeface="ADLaM Display"/>
              <a:cs typeface="Arial"/>
            </a:endParaRPr>
          </a:p>
        </p:txBody>
      </p:sp>
      <p:sp>
        <p:nvSpPr>
          <p:cNvPr id="20" name="TextBox 34">
            <a:extLst>
              <a:ext uri="{FF2B5EF4-FFF2-40B4-BE49-F238E27FC236}">
                <a16:creationId xmlns:a16="http://schemas.microsoft.com/office/drawing/2014/main" id="{2CFBDFC7-9B70-044C-50CE-4DEEC836E308}"/>
              </a:ext>
            </a:extLst>
          </p:cNvPr>
          <p:cNvSpPr txBox="1"/>
          <p:nvPr/>
        </p:nvSpPr>
        <p:spPr>
          <a:xfrm>
            <a:off x="3037562" y="5619715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Flow fitting curve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FEFC6300-4561-9FFA-C2A5-E8D3F14A9CD0}"/>
              </a:ext>
            </a:extLst>
          </p:cNvPr>
          <p:cNvSpPr txBox="1"/>
          <p:nvPr/>
        </p:nvSpPr>
        <p:spPr>
          <a:xfrm>
            <a:off x="934900" y="4590331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DLaM Display"/>
                <a:cs typeface="Arial"/>
                <a:sym typeface="AC Feel Free"/>
              </a:rPr>
              <a:t>1</a:t>
            </a:r>
          </a:p>
        </p:txBody>
      </p:sp>
      <p:sp>
        <p:nvSpPr>
          <p:cNvPr id="46" name="TextBox 48">
            <a:extLst>
              <a:ext uri="{FF2B5EF4-FFF2-40B4-BE49-F238E27FC236}">
                <a16:creationId xmlns:a16="http://schemas.microsoft.com/office/drawing/2014/main" id="{4DF06D55-905B-D18D-B5D5-0C1A1629D4CE}"/>
              </a:ext>
            </a:extLst>
          </p:cNvPr>
          <p:cNvSpPr txBox="1"/>
          <p:nvPr/>
        </p:nvSpPr>
        <p:spPr>
          <a:xfrm>
            <a:off x="4045570" y="1288633"/>
            <a:ext cx="1777899" cy="58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ML-coupled model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48" name="TextBox 46">
            <a:extLst>
              <a:ext uri="{FF2B5EF4-FFF2-40B4-BE49-F238E27FC236}">
                <a16:creationId xmlns:a16="http://schemas.microsoft.com/office/drawing/2014/main" id="{4B78C9E9-871E-4BA3-58B3-697E0276F99B}"/>
              </a:ext>
            </a:extLst>
          </p:cNvPr>
          <p:cNvSpPr txBox="1"/>
          <p:nvPr/>
        </p:nvSpPr>
        <p:spPr>
          <a:xfrm>
            <a:off x="4821275" y="2167530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2</a:t>
            </a:r>
          </a:p>
        </p:txBody>
      </p:sp>
      <p:sp>
        <p:nvSpPr>
          <p:cNvPr id="61" name="TextBox 32">
            <a:extLst>
              <a:ext uri="{FF2B5EF4-FFF2-40B4-BE49-F238E27FC236}">
                <a16:creationId xmlns:a16="http://schemas.microsoft.com/office/drawing/2014/main" id="{64A8DFDB-D183-8081-411A-B3AB776D6CE5}"/>
              </a:ext>
            </a:extLst>
          </p:cNvPr>
          <p:cNvSpPr txBox="1"/>
          <p:nvPr/>
        </p:nvSpPr>
        <p:spPr>
          <a:xfrm>
            <a:off x="3736755" y="4506144"/>
            <a:ext cx="297281" cy="483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3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sp>
        <p:nvSpPr>
          <p:cNvPr id="75" name="TextBox 48">
            <a:extLst>
              <a:ext uri="{FF2B5EF4-FFF2-40B4-BE49-F238E27FC236}">
                <a16:creationId xmlns:a16="http://schemas.microsoft.com/office/drawing/2014/main" id="{68FE536F-60F4-86D8-2376-1980F53BBBEB}"/>
              </a:ext>
            </a:extLst>
          </p:cNvPr>
          <p:cNvSpPr txBox="1"/>
          <p:nvPr/>
        </p:nvSpPr>
        <p:spPr>
          <a:xfrm>
            <a:off x="4906663" y="3617299"/>
            <a:ext cx="1777899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Abaqus simulation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86" name="TextBox 46">
            <a:extLst>
              <a:ext uri="{FF2B5EF4-FFF2-40B4-BE49-F238E27FC236}">
                <a16:creationId xmlns:a16="http://schemas.microsoft.com/office/drawing/2014/main" id="{F51A19D0-28CF-AB03-B087-22E6828C4DDA}"/>
              </a:ext>
            </a:extLst>
          </p:cNvPr>
          <p:cNvSpPr txBox="1"/>
          <p:nvPr/>
        </p:nvSpPr>
        <p:spPr>
          <a:xfrm>
            <a:off x="5696838" y="4488833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4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sp>
        <p:nvSpPr>
          <p:cNvPr id="88" name="TextBox 62">
            <a:extLst>
              <a:ext uri="{FF2B5EF4-FFF2-40B4-BE49-F238E27FC236}">
                <a16:creationId xmlns:a16="http://schemas.microsoft.com/office/drawing/2014/main" id="{F3BB76F5-B81B-C553-509E-45FA821FDC17}"/>
              </a:ext>
            </a:extLst>
          </p:cNvPr>
          <p:cNvSpPr txBox="1"/>
          <p:nvPr/>
        </p:nvSpPr>
        <p:spPr>
          <a:xfrm>
            <a:off x="7157195" y="5541582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Fracture test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90" name="TextBox 60">
            <a:extLst>
              <a:ext uri="{FF2B5EF4-FFF2-40B4-BE49-F238E27FC236}">
                <a16:creationId xmlns:a16="http://schemas.microsoft.com/office/drawing/2014/main" id="{AFE5212D-7D0A-7E9A-7FCD-00E2F62C9B93}"/>
              </a:ext>
            </a:extLst>
          </p:cNvPr>
          <p:cNvSpPr txBox="1"/>
          <p:nvPr/>
        </p:nvSpPr>
        <p:spPr>
          <a:xfrm>
            <a:off x="7728942" y="4431863"/>
            <a:ext cx="403014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5</a:t>
            </a:r>
          </a:p>
        </p:txBody>
      </p:sp>
      <p:sp>
        <p:nvSpPr>
          <p:cNvPr id="92" name="TextBox 74">
            <a:extLst>
              <a:ext uri="{FF2B5EF4-FFF2-40B4-BE49-F238E27FC236}">
                <a16:creationId xmlns:a16="http://schemas.microsoft.com/office/drawing/2014/main" id="{311BEB60-CA47-4D16-45DE-AED222621437}"/>
              </a:ext>
            </a:extLst>
          </p:cNvPr>
          <p:cNvSpPr txBox="1"/>
          <p:nvPr/>
        </p:nvSpPr>
        <p:spPr>
          <a:xfrm>
            <a:off x="10902857" y="4394934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6</a:t>
            </a:r>
          </a:p>
        </p:txBody>
      </p:sp>
      <p:sp>
        <p:nvSpPr>
          <p:cNvPr id="94" name="TextBox 76">
            <a:extLst>
              <a:ext uri="{FF2B5EF4-FFF2-40B4-BE49-F238E27FC236}">
                <a16:creationId xmlns:a16="http://schemas.microsoft.com/office/drawing/2014/main" id="{1B11FFA6-237F-1712-ED10-C4E56661E253}"/>
              </a:ext>
            </a:extLst>
          </p:cNvPr>
          <p:cNvSpPr txBox="1"/>
          <p:nvPr/>
        </p:nvSpPr>
        <p:spPr>
          <a:xfrm>
            <a:off x="9728943" y="3372844"/>
            <a:ext cx="221214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 err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StrRtDpn</a:t>
            </a: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 &amp; </a:t>
            </a:r>
            <a:r>
              <a:rPr lang="en-US" sz="1600" b="1" err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TmpDpn</a:t>
            </a: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 params calibration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2095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1DCE29-8B3F-6A90-E136-B5EF1EFD1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1D51DD9-DCF1-FFD5-5FBA-045F2ADE3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Introduction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64EAE4-D034-CACB-39DF-AB0BD2F9667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59027" y="1094850"/>
            <a:ext cx="3861662" cy="2543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A4DA0-B826-BBD8-2818-415A68086A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76881" y="1147404"/>
            <a:ext cx="3744952" cy="2504128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355F13-7F38-A979-2D0E-A5E82AB24C9C}"/>
              </a:ext>
            </a:extLst>
          </p:cNvPr>
          <p:cNvSpPr txBox="1">
            <a:spLocks/>
          </p:cNvSpPr>
          <p:nvPr/>
        </p:nvSpPr>
        <p:spPr>
          <a:xfrm>
            <a:off x="504226" y="3952751"/>
            <a:ext cx="4172549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u="sng"/>
              <a:t>Stress function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B7DCA22F-C424-6B4A-E1B9-40BDDB57C489}"/>
              </a:ext>
            </a:extLst>
          </p:cNvPr>
          <p:cNvSpPr/>
          <p:nvPr/>
        </p:nvSpPr>
        <p:spPr>
          <a:xfrm>
            <a:off x="4278167" y="4004087"/>
            <a:ext cx="244022" cy="77875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F3311E0-4832-BA4D-90B8-1E8D92732661}"/>
              </a:ext>
            </a:extLst>
          </p:cNvPr>
          <p:cNvSpPr txBox="1">
            <a:spLocks/>
          </p:cNvSpPr>
          <p:nvPr/>
        </p:nvSpPr>
        <p:spPr>
          <a:xfrm>
            <a:off x="4484961" y="4067360"/>
            <a:ext cx="2413988" cy="704937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400" b="0">
                <a:latin typeface="Arial"/>
                <a:cs typeface="Arial"/>
              </a:rPr>
              <a:t>Strain effect</a:t>
            </a:r>
          </a:p>
          <a:p>
            <a:pPr marL="285750" indent="-285750">
              <a:buFont typeface="Arial"/>
              <a:buChar char="•"/>
            </a:pPr>
            <a:r>
              <a:rPr lang="en-US" sz="1400" b="0">
                <a:latin typeface="Arial"/>
                <a:cs typeface="Arial"/>
              </a:rPr>
              <a:t>Temperature effect</a:t>
            </a:r>
          </a:p>
          <a:p>
            <a:pPr marL="285750" indent="-285750">
              <a:buFont typeface="Arial"/>
              <a:buChar char="•"/>
            </a:pPr>
            <a:r>
              <a:rPr lang="en-US" sz="1400" b="0">
                <a:latin typeface="Arial"/>
                <a:cs typeface="Arial"/>
              </a:rPr>
              <a:t>Strain-rate effect</a:t>
            </a:r>
          </a:p>
          <a:p>
            <a:pPr eaLnBrk="1" hangingPunct="1"/>
            <a:endParaRPr lang="en-US" sz="1400" b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2DFC75-495C-4601-D8B7-DD69D01261CA}"/>
              </a:ext>
            </a:extLst>
          </p:cNvPr>
          <p:cNvSpPr txBox="1"/>
          <p:nvPr/>
        </p:nvSpPr>
        <p:spPr>
          <a:xfrm>
            <a:off x="9034090" y="5870527"/>
            <a:ext cx="1182381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Flow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44FA0-B5F5-5E9A-62FE-347476B84FEE}"/>
                  </a:ext>
                </a:extLst>
              </p:cNvPr>
              <p:cNvSpPr txBox="1"/>
              <p:nvPr/>
            </p:nvSpPr>
            <p:spPr>
              <a:xfrm>
                <a:off x="10488181" y="4416049"/>
                <a:ext cx="1248419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2F44FA0-B5F5-5E9A-62FE-347476B84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181" y="4416049"/>
                <a:ext cx="1248419" cy="550535"/>
              </a:xfrm>
              <a:prstGeom prst="rect">
                <a:avLst/>
              </a:prstGeom>
              <a:blipFill>
                <a:blip r:embed="rId6"/>
                <a:stretch>
                  <a:fillRect l="-7071" r="-202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43F943-DE03-8023-7C8B-FCA9E70E7328}"/>
                  </a:ext>
                </a:extLst>
              </p:cNvPr>
              <p:cNvSpPr txBox="1"/>
              <p:nvPr/>
            </p:nvSpPr>
            <p:spPr>
              <a:xfrm>
                <a:off x="9016690" y="4439272"/>
                <a:ext cx="1220206" cy="5505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43F943-DE03-8023-7C8B-FCA9E70E73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6690" y="4439272"/>
                <a:ext cx="1220206" cy="550535"/>
              </a:xfrm>
              <a:prstGeom prst="rect">
                <a:avLst/>
              </a:prstGeom>
              <a:blipFill>
                <a:blip r:embed="rId7"/>
                <a:stretch>
                  <a:fillRect l="-5155" r="-309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2531D08-8FB4-6110-0A68-6F1EFE8A65A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115636" y="1140442"/>
            <a:ext cx="3899631" cy="2517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3B0E9A-2F1D-7279-B2F6-0B86DBAFCA56}"/>
                  </a:ext>
                </a:extLst>
              </p:cNvPr>
              <p:cNvSpPr txBox="1"/>
              <p:nvPr/>
            </p:nvSpPr>
            <p:spPr>
              <a:xfrm>
                <a:off x="491567" y="4277550"/>
                <a:ext cx="36844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3B0E9A-2F1D-7279-B2F6-0B86DBAFC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567" y="4277550"/>
                <a:ext cx="3684407" cy="276999"/>
              </a:xfrm>
              <a:prstGeom prst="rect">
                <a:avLst/>
              </a:prstGeom>
              <a:blipFill>
                <a:blip r:embed="rId9"/>
                <a:stretch>
                  <a:fillRect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536500ED-216C-1157-7D2A-618B03E587D3}"/>
              </a:ext>
            </a:extLst>
          </p:cNvPr>
          <p:cNvSpPr txBox="1">
            <a:spLocks/>
          </p:cNvSpPr>
          <p:nvPr/>
        </p:nvSpPr>
        <p:spPr>
          <a:xfrm>
            <a:off x="8998442" y="3969439"/>
            <a:ext cx="2010374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u="sng"/>
              <a:t>Reference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26D105-844B-874D-3118-16151323BC26}"/>
                  </a:ext>
                </a:extLst>
              </p:cNvPr>
              <p:cNvSpPr txBox="1"/>
              <p:nvPr/>
            </p:nvSpPr>
            <p:spPr>
              <a:xfrm>
                <a:off x="8998442" y="5463601"/>
                <a:ext cx="2720296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.0.0001.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𝑆𝑡𝑟𝑎𝑖𝑛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0.002</m:t>
                          </m:r>
                        </m:sub>
                      </m:sSub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26D105-844B-874D-3118-16151323B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442" y="5463601"/>
                <a:ext cx="2720296" cy="299249"/>
              </a:xfrm>
              <a:prstGeom prst="rect">
                <a:avLst/>
              </a:prstGeom>
              <a:blipFill>
                <a:blip r:embed="rId10"/>
                <a:stretch>
                  <a:fillRect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2AB2FD6E-CBF3-D169-66A5-423A7F1A7CB7}"/>
              </a:ext>
            </a:extLst>
          </p:cNvPr>
          <p:cNvGrpSpPr/>
          <p:nvPr/>
        </p:nvGrpSpPr>
        <p:grpSpPr>
          <a:xfrm>
            <a:off x="491567" y="5077374"/>
            <a:ext cx="8231811" cy="1286595"/>
            <a:chOff x="-404924" y="5014314"/>
            <a:chExt cx="8231811" cy="1286595"/>
          </a:xfrm>
        </p:grpSpPr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83D6C402-9BC8-8FDE-1844-A9560DB12DBC}"/>
                </a:ext>
              </a:extLst>
            </p:cNvPr>
            <p:cNvSpPr/>
            <p:nvPr/>
          </p:nvSpPr>
          <p:spPr>
            <a:xfrm>
              <a:off x="1152505" y="5075471"/>
              <a:ext cx="1771913" cy="65014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cs typeface="Arial"/>
                </a:rPr>
                <a:t>Study temperature / strain-rate and stress relationship</a:t>
              </a:r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A96945B1-6740-62E0-3382-ADA2AAD676AE}"/>
                </a:ext>
              </a:extLst>
            </p:cNvPr>
            <p:cNvSpPr/>
            <p:nvPr/>
          </p:nvSpPr>
          <p:spPr>
            <a:xfrm>
              <a:off x="3247865" y="5084956"/>
              <a:ext cx="1019473" cy="62564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cs typeface="Arial"/>
                </a:rPr>
                <a:t>Define reference stress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tangle 2">
                  <a:extLst>
                    <a:ext uri="{FF2B5EF4-FFF2-40B4-BE49-F238E27FC236}">
                      <a16:creationId xmlns:a16="http://schemas.microsoft.com/office/drawing/2014/main" id="{C9095C68-7010-7F44-4A7F-72F78A080ABA}"/>
                    </a:ext>
                  </a:extLst>
                </p:cNvPr>
                <p:cNvSpPr/>
                <p:nvPr/>
              </p:nvSpPr>
              <p:spPr>
                <a:xfrm>
                  <a:off x="4590361" y="5014314"/>
                  <a:ext cx="1172144" cy="755162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400">
                      <a:cs typeface="Arial"/>
                    </a:rPr>
                    <a:t>Develop equations </a:t>
                  </a:r>
                  <a:endParaRPr lang="en-US" sz="1400" b="0" i="1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acc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&amp;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6" name="Rectangle 2">
                  <a:extLst>
                    <a:ext uri="{FF2B5EF4-FFF2-40B4-BE49-F238E27FC236}">
                      <a16:creationId xmlns:a16="http://schemas.microsoft.com/office/drawing/2014/main" id="{C9095C68-7010-7F44-4A7F-72F78A080A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361" y="5014314"/>
                  <a:ext cx="1172144" cy="755162"/>
                </a:xfrm>
                <a:prstGeom prst="roundRect">
                  <a:avLst/>
                </a:prstGeom>
                <a:blipFill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">
                  <a:extLst>
                    <a:ext uri="{FF2B5EF4-FFF2-40B4-BE49-F238E27FC236}">
                      <a16:creationId xmlns:a16="http://schemas.microsoft.com/office/drawing/2014/main" id="{91FFAAC7-08D3-6C3B-B503-1938D9223C18}"/>
                    </a:ext>
                  </a:extLst>
                </p:cNvPr>
                <p:cNvSpPr/>
                <p:nvPr/>
              </p:nvSpPr>
              <p:spPr>
                <a:xfrm>
                  <a:off x="6061824" y="5014314"/>
                  <a:ext cx="1765063" cy="755162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400">
                      <a:cs typeface="Arial"/>
                    </a:rPr>
                    <a:t>Develop parameter equations </a:t>
                  </a:r>
                  <a:endParaRPr lang="en-US" sz="1400" b="0" i="1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cs typeface="Arial"/>
                  </a:endParaRPr>
                </a:p>
              </p:txBody>
            </p:sp>
          </mc:Choice>
          <mc:Fallback xmlns="">
            <p:sp>
              <p:nvSpPr>
                <p:cNvPr id="27" name="Rectangle 2">
                  <a:extLst>
                    <a:ext uri="{FF2B5EF4-FFF2-40B4-BE49-F238E27FC236}">
                      <a16:creationId xmlns:a16="http://schemas.microsoft.com/office/drawing/2014/main" id="{91FFAAC7-08D3-6C3B-B503-1938D9223C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24" y="5014314"/>
                  <a:ext cx="1765063" cy="755162"/>
                </a:xfrm>
                <a:prstGeom prst="roundRect">
                  <a:avLst/>
                </a:prstGeom>
                <a:blipFill>
                  <a:blip r:embed="rId12"/>
                  <a:stretch>
                    <a:fillRect r="-1418" b="-327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1824256-5A86-E90D-12B8-695AD5401B17}"/>
                </a:ext>
              </a:extLst>
            </p:cNvPr>
            <p:cNvCxnSpPr>
              <a:cxnSpLocks/>
            </p:cNvCxnSpPr>
            <p:nvPr/>
          </p:nvCxnSpPr>
          <p:spPr>
            <a:xfrm>
              <a:off x="2924419" y="5397776"/>
              <a:ext cx="3166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9F3E56B-5836-8B70-8B20-41EDDDD26722}"/>
                </a:ext>
              </a:extLst>
            </p:cNvPr>
            <p:cNvCxnSpPr>
              <a:cxnSpLocks/>
            </p:cNvCxnSpPr>
            <p:nvPr/>
          </p:nvCxnSpPr>
          <p:spPr>
            <a:xfrm>
              <a:off x="4278167" y="5397776"/>
              <a:ext cx="3166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9052320-5E8A-3940-843F-04BEBDC25D4D}"/>
                </a:ext>
              </a:extLst>
            </p:cNvPr>
            <p:cNvCxnSpPr>
              <a:cxnSpLocks/>
            </p:cNvCxnSpPr>
            <p:nvPr/>
          </p:nvCxnSpPr>
          <p:spPr>
            <a:xfrm>
              <a:off x="5762505" y="5397776"/>
              <a:ext cx="3166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Rectangle 2">
              <a:extLst>
                <a:ext uri="{FF2B5EF4-FFF2-40B4-BE49-F238E27FC236}">
                  <a16:creationId xmlns:a16="http://schemas.microsoft.com/office/drawing/2014/main" id="{C25401D9-A6EA-7972-CECD-EEC6E4EC1692}"/>
                </a:ext>
              </a:extLst>
            </p:cNvPr>
            <p:cNvSpPr/>
            <p:nvPr/>
          </p:nvSpPr>
          <p:spPr>
            <a:xfrm>
              <a:off x="3463275" y="5879096"/>
              <a:ext cx="1604555" cy="42181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cs typeface="Arial"/>
                </a:rPr>
                <a:t>Fitting validation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CC2DA28B-AEA9-4BCE-ECBA-FF96868542C3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>
              <a:off x="6944356" y="5769476"/>
              <a:ext cx="13432" cy="3205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BE761C1-8963-C148-93ED-2CC66378E6B1}"/>
                </a:ext>
              </a:extLst>
            </p:cNvPr>
            <p:cNvCxnSpPr>
              <a:cxnSpLocks/>
              <a:endCxn id="33" idx="3"/>
            </p:cNvCxnSpPr>
            <p:nvPr/>
          </p:nvCxnSpPr>
          <p:spPr>
            <a:xfrm flipH="1">
              <a:off x="5067830" y="6090003"/>
              <a:ext cx="18879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F1CD0F3-C858-057B-376F-2A057445B405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1374132" y="6090003"/>
              <a:ext cx="20891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28F2041-D159-1669-B014-EB6F4835628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132" y="5747675"/>
              <a:ext cx="0" cy="34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466AD844-4A92-AD09-2BAF-BCB18F7A35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372" y="5929739"/>
              <a:ext cx="4537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51" name="Rectangle 2">
              <a:extLst>
                <a:ext uri="{FF2B5EF4-FFF2-40B4-BE49-F238E27FC236}">
                  <a16:creationId xmlns:a16="http://schemas.microsoft.com/office/drawing/2014/main" id="{3DB3D596-4D06-04A1-CE3A-1346A2FF6798}"/>
                </a:ext>
              </a:extLst>
            </p:cNvPr>
            <p:cNvSpPr/>
            <p:nvPr/>
          </p:nvSpPr>
          <p:spPr>
            <a:xfrm>
              <a:off x="-404924" y="5750450"/>
              <a:ext cx="1386287" cy="421813"/>
            </a:xfrm>
            <a:prstGeom prst="parallelogram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cs typeface="Arial"/>
                </a:rPr>
                <a:t>Simulation validation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CB4EA04E-85A3-0DC7-B5D4-DBAC4EF63347}"/>
              </a:ext>
            </a:extLst>
          </p:cNvPr>
          <p:cNvSpPr txBox="1"/>
          <p:nvPr/>
        </p:nvSpPr>
        <p:spPr>
          <a:xfrm>
            <a:off x="6489098" y="4021769"/>
            <a:ext cx="241398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Thermal softening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Dynamic strain aging </a:t>
            </a:r>
          </a:p>
          <a:p>
            <a:pPr marL="285750" indent="-285750">
              <a:buFont typeface="Arial"/>
              <a:buChar char="•"/>
            </a:pPr>
            <a:r>
              <a:rPr lang="en-US" sz="1400">
                <a:latin typeface="Arial"/>
                <a:cs typeface="Arial"/>
              </a:rPr>
              <a:t>Adiabatic heat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9FD64C4-B293-8FC9-FA73-C9910875BB3C}"/>
              </a:ext>
            </a:extLst>
          </p:cNvPr>
          <p:cNvSpPr txBox="1"/>
          <p:nvPr/>
        </p:nvSpPr>
        <p:spPr>
          <a:xfrm>
            <a:off x="9035756" y="5074336"/>
            <a:ext cx="1180715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Fixed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92BB3D-0185-4CB7-6CF9-2B7FB4C6FDA8}"/>
                  </a:ext>
                </a:extLst>
              </p:cNvPr>
              <p:cNvSpPr txBox="1"/>
              <p:nvPr/>
            </p:nvSpPr>
            <p:spPr>
              <a:xfrm>
                <a:off x="8998442" y="6205976"/>
                <a:ext cx="1688283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.0.0001</m:t>
                          </m:r>
                        </m:sub>
                      </m:sSub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F392BB3D-0185-4CB7-6CF9-2B7FB4C6F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8442" y="6205976"/>
                <a:ext cx="1688283" cy="299249"/>
              </a:xfrm>
              <a:prstGeom prst="rect">
                <a:avLst/>
              </a:prstGeom>
              <a:blipFill>
                <a:blip r:embed="rId13"/>
                <a:stretch>
                  <a:fillRect l="-746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Graphic 62" descr="Checkmark with solid fill">
            <a:extLst>
              <a:ext uri="{FF2B5EF4-FFF2-40B4-BE49-F238E27FC236}">
                <a16:creationId xmlns:a16="http://schemas.microsoft.com/office/drawing/2014/main" id="{5D6A0D92-E2AD-83F4-13C3-131382DBC25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76293" y="5917768"/>
            <a:ext cx="235294" cy="235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20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  <p:bldP spid="12" grpId="0" animBg="1"/>
      <p:bldP spid="14" grpId="0"/>
      <p:bldP spid="20" grpId="0"/>
      <p:bldP spid="13" grpId="0"/>
      <p:bldP spid="15" grpId="0"/>
      <p:bldP spid="21" grpId="0"/>
      <p:bldP spid="59" grpId="0"/>
      <p:bldP spid="60" grpId="0" animBg="1"/>
      <p:bldP spid="6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18BFA5-EE9E-3476-AA28-CDFE9441D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2836-AA98-677F-53D6-930BF09F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</p:spPr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5B626E-9931-6304-C93D-9230FE5CF5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844" y="935782"/>
            <a:ext cx="7452310" cy="521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433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1">
                <a:latin typeface="Arial"/>
                <a:cs typeface="Arial"/>
              </a:rPr>
              <a:t>Introduction </a:t>
            </a:r>
            <a:endParaRPr lang="en-US" altLang="en-US" sz="1600">
              <a:latin typeface="Arial"/>
              <a:cs typeface="Arial"/>
            </a:endParaRPr>
          </a:p>
          <a:p>
            <a:pPr indent="-274320">
              <a:lnSpc>
                <a:spcPct val="150000"/>
              </a:lnSpc>
              <a:buFont typeface="+mj-lt"/>
              <a:buAutoNum type="arabicPeriod"/>
            </a:pPr>
            <a:r>
              <a:rPr lang="en-US" sz="1600" b="1">
                <a:latin typeface="Arial"/>
                <a:cs typeface="Arial"/>
              </a:rPr>
              <a:t>Methodology </a:t>
            </a:r>
            <a:endParaRPr lang="en-US" sz="1600">
              <a:latin typeface="Arial"/>
              <a:cs typeface="Arial"/>
            </a:endParaRPr>
          </a:p>
          <a:p>
            <a:pPr marL="75438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Brief recap of working flow and recap</a:t>
            </a:r>
          </a:p>
          <a:p>
            <a:pPr marL="35433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>
                <a:latin typeface="Arial"/>
                <a:cs typeface="Arial"/>
              </a:rPr>
              <a:t>Constitutive model</a:t>
            </a: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Temperature calibration</a:t>
            </a: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Strain-rate calibration</a:t>
            </a:r>
          </a:p>
          <a:p>
            <a:pPr marL="35433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>
                <a:latin typeface="Arial"/>
                <a:cs typeface="Arial"/>
              </a:rPr>
              <a:t>Machine learning </a:t>
            </a:r>
            <a:endParaRPr lang="en-US" sz="1600" b="1">
              <a:cs typeface="Arial"/>
            </a:endParaRPr>
          </a:p>
          <a:p>
            <a:pPr marL="75438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Methodology</a:t>
            </a:r>
          </a:p>
          <a:p>
            <a:pPr marL="35433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>
                <a:latin typeface="Arial"/>
                <a:cs typeface="Arial"/>
              </a:rPr>
              <a:t>Validation</a:t>
            </a: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Constitutive model</a:t>
            </a: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>
                <a:latin typeface="Arial"/>
                <a:cs typeface="Arial"/>
              </a:rPr>
              <a:t>Machine learning model</a:t>
            </a:r>
          </a:p>
          <a:p>
            <a:pPr indent="-27432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1">
                <a:latin typeface="Arial"/>
                <a:cs typeface="Arial"/>
              </a:rPr>
              <a:t>Discussion and conclusion</a:t>
            </a:r>
          </a:p>
          <a:p>
            <a:pPr marL="75438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Arial"/>
                <a:cs typeface="Arial"/>
              </a:rPr>
              <a:t>Comparison between constitutive model and machine learning model</a:t>
            </a:r>
          </a:p>
          <a:p>
            <a:pPr marL="75438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Arial"/>
                <a:cs typeface="Arial"/>
              </a:rPr>
              <a:t>Results summary</a:t>
            </a:r>
          </a:p>
        </p:txBody>
      </p:sp>
    </p:spTree>
    <p:extLst>
      <p:ext uri="{BB962C8B-B14F-4D97-AF65-F5344CB8AC3E}">
        <p14:creationId xmlns:p14="http://schemas.microsoft.com/office/powerpoint/2010/main" val="27788308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BCE46-B57F-2F12-9969-E7947F1A3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6501404-9412-C33C-EE52-3C1BA55AA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Temperature parameters calibration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93CF4C57-CDF6-6028-ABA7-F5B55A0A25E3}"/>
              </a:ext>
            </a:extLst>
          </p:cNvPr>
          <p:cNvSpPr txBox="1">
            <a:spLocks/>
          </p:cNvSpPr>
          <p:nvPr/>
        </p:nvSpPr>
        <p:spPr>
          <a:xfrm>
            <a:off x="384001" y="943676"/>
            <a:ext cx="3475730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800"/>
              <a:t>Given 6-parameter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CBBBDC-F3CE-0565-8EF6-CDD1994D9E8C}"/>
                  </a:ext>
                </a:extLst>
              </p:cNvPr>
              <p:cNvSpPr txBox="1"/>
              <p:nvPr/>
            </p:nvSpPr>
            <p:spPr>
              <a:xfrm>
                <a:off x="2077293" y="1312848"/>
                <a:ext cx="7203895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1CBBBDC-F3CE-0565-8EF6-CDD1994D9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293" y="1312848"/>
                <a:ext cx="7203895" cy="725070"/>
              </a:xfrm>
              <a:prstGeom prst="rect">
                <a:avLst/>
              </a:prstGeom>
              <a:blipFill>
                <a:blip r:embed="rId4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8DEDE5E-8F51-1776-B4CD-E7D2F91D64B1}"/>
              </a:ext>
            </a:extLst>
          </p:cNvPr>
          <p:cNvSpPr txBox="1">
            <a:spLocks/>
          </p:cNvSpPr>
          <p:nvPr/>
        </p:nvSpPr>
        <p:spPr>
          <a:xfrm>
            <a:off x="3738814" y="984281"/>
            <a:ext cx="2204852" cy="310633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F. Shen, et al.2020,Int. J. </a:t>
            </a:r>
            <a:r>
              <a:rPr lang="en-US" sz="1200" i="1" err="1">
                <a:solidFill>
                  <a:schemeClr val="bg1">
                    <a:lumMod val="50000"/>
                  </a:schemeClr>
                </a:solidFill>
              </a:rPr>
              <a:t>Plasy</a:t>
            </a: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FD3DB764-5313-D0B5-6B66-2CC7A49DAEB1}"/>
              </a:ext>
            </a:extLst>
          </p:cNvPr>
          <p:cNvSpPr txBox="1">
            <a:spLocks/>
          </p:cNvSpPr>
          <p:nvPr/>
        </p:nvSpPr>
        <p:spPr>
          <a:xfrm>
            <a:off x="384001" y="3429000"/>
            <a:ext cx="3475730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800"/>
              <a:t>Proposed 9-parameter equation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8C2CE2-8E41-D3B0-50FA-7E55A2039549}"/>
                  </a:ext>
                </a:extLst>
              </p:cNvPr>
              <p:cNvSpPr txBox="1"/>
              <p:nvPr/>
            </p:nvSpPr>
            <p:spPr>
              <a:xfrm>
                <a:off x="1070173" y="4167911"/>
                <a:ext cx="10298332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9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18C2CE2-8E41-D3B0-50FA-7E55A2039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173" y="4167911"/>
                <a:ext cx="10298332" cy="725070"/>
              </a:xfrm>
              <a:prstGeom prst="rect">
                <a:avLst/>
              </a:prstGeom>
              <a:blipFill>
                <a:blip r:embed="rId5"/>
                <a:stretch>
                  <a:fillRect l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0B9D3AF-B125-C5C1-3E22-B488C610F2AC}"/>
              </a:ext>
            </a:extLst>
          </p:cNvPr>
          <p:cNvSpPr txBox="1">
            <a:spLocks/>
          </p:cNvSpPr>
          <p:nvPr/>
        </p:nvSpPr>
        <p:spPr>
          <a:xfrm>
            <a:off x="3663902" y="2275664"/>
            <a:ext cx="5391198" cy="249165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latin typeface="Arial"/>
                <a:cs typeface="Arial"/>
              </a:rPr>
              <a:t>Thermal Softening                              Dynamic Strain Aging   </a:t>
            </a:r>
            <a:endParaRPr lang="en-US" sz="16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F4D012E-05F5-63A3-7398-3928621D1063}"/>
              </a:ext>
            </a:extLst>
          </p:cNvPr>
          <p:cNvSpPr/>
          <p:nvPr/>
        </p:nvSpPr>
        <p:spPr>
          <a:xfrm>
            <a:off x="3098878" y="1294915"/>
            <a:ext cx="3094182" cy="79148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E3310F-F37A-BF95-C182-1986A054EC90}"/>
              </a:ext>
            </a:extLst>
          </p:cNvPr>
          <p:cNvSpPr/>
          <p:nvPr/>
        </p:nvSpPr>
        <p:spPr>
          <a:xfrm>
            <a:off x="6383535" y="1294915"/>
            <a:ext cx="3005307" cy="79148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F77F6A-3CDA-19FE-1870-0A8DB5E6E12F}"/>
              </a:ext>
            </a:extLst>
          </p:cNvPr>
          <p:cNvSpPr/>
          <p:nvPr/>
        </p:nvSpPr>
        <p:spPr>
          <a:xfrm>
            <a:off x="2082809" y="4164578"/>
            <a:ext cx="3094182" cy="79148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2CFABD3-35B4-415A-2883-3CB19BBE8A70}"/>
              </a:ext>
            </a:extLst>
          </p:cNvPr>
          <p:cNvSpPr/>
          <p:nvPr/>
        </p:nvSpPr>
        <p:spPr>
          <a:xfrm>
            <a:off x="5418266" y="4164578"/>
            <a:ext cx="5950239" cy="79148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1460774-56A1-5E0A-7E19-B29094DD1525}"/>
              </a:ext>
            </a:extLst>
          </p:cNvPr>
          <p:cNvSpPr txBox="1">
            <a:spLocks/>
          </p:cNvSpPr>
          <p:nvPr/>
        </p:nvSpPr>
        <p:spPr>
          <a:xfrm>
            <a:off x="3054583" y="5112970"/>
            <a:ext cx="6715189" cy="249165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>
                <a:latin typeface="Arial"/>
                <a:cs typeface="Arial"/>
              </a:rPr>
              <a:t>Thermal Softening                                                  Dynamic Strain Aging   </a:t>
            </a:r>
            <a:endParaRPr lang="en-US" sz="160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E47C0A25-5BCF-8B7A-F1DA-7EA814467681}"/>
              </a:ext>
            </a:extLst>
          </p:cNvPr>
          <p:cNvSpPr txBox="1">
            <a:spLocks/>
          </p:cNvSpPr>
          <p:nvPr/>
        </p:nvSpPr>
        <p:spPr>
          <a:xfrm>
            <a:off x="7832436" y="2673059"/>
            <a:ext cx="3989290" cy="1053091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Less accurate at some strains</a:t>
            </a:r>
          </a:p>
          <a:p>
            <a:pPr eaLnBrk="1" hangingPunct="1"/>
            <a:r>
              <a:rPr lang="en-US" sz="1600"/>
              <a:t>Depends significantly on initial guesses, and extensive iterations were required to achieve satisfactory results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62A0BA9-2ACD-9A79-F33C-26C4B0221BF8}"/>
              </a:ext>
            </a:extLst>
          </p:cNvPr>
          <p:cNvSpPr txBox="1">
            <a:spLocks/>
          </p:cNvSpPr>
          <p:nvPr/>
        </p:nvSpPr>
        <p:spPr>
          <a:xfrm>
            <a:off x="7832436" y="5563085"/>
            <a:ext cx="3989290" cy="972978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More complicated</a:t>
            </a:r>
          </a:p>
          <a:p>
            <a:pPr eaLnBrk="1" hangingPunct="1"/>
            <a:r>
              <a:rPr lang="en-US" sz="1600"/>
              <a:t>More accurate</a:t>
            </a:r>
          </a:p>
          <a:p>
            <a:pPr eaLnBrk="1" hangingPunct="1"/>
            <a:r>
              <a:rPr lang="en-US" sz="1600"/>
              <a:t>Less dependent on initial guesses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527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0E96-7A7E-123D-FD5F-7D28B31A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6_Parameters_Fitted_FC_TmpDpn_RD_StrRt0.001_final_step_6">
            <a:hlinkClick r:id="" action="ppaction://media"/>
            <a:extLst>
              <a:ext uri="{FF2B5EF4-FFF2-40B4-BE49-F238E27FC236}">
                <a16:creationId xmlns:a16="http://schemas.microsoft.com/office/drawing/2014/main" id="{4DE88544-9B15-91C4-CE27-F9AEB86C77B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13573" y="1578083"/>
            <a:ext cx="4783668" cy="3587751"/>
          </a:xfrm>
          <a:prstGeom prst="rect">
            <a:avLst/>
          </a:prstGeom>
        </p:spPr>
      </p:pic>
      <p:pic>
        <p:nvPicPr>
          <p:cNvPr id="2" name="6_Parameters_Fitted_FC_TmpDpn_RD_StrRt0.0001_final_step_6">
            <a:hlinkClick r:id="" action="ppaction://media"/>
            <a:extLst>
              <a:ext uri="{FF2B5EF4-FFF2-40B4-BE49-F238E27FC236}">
                <a16:creationId xmlns:a16="http://schemas.microsoft.com/office/drawing/2014/main" id="{A096412F-CAB2-3A9A-E59F-196B19A04504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9057" y="1464925"/>
            <a:ext cx="4783667" cy="3587750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9422226-3310-4C42-EB3D-BF5F2466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Temperature parameters calibration 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838A230-A00F-81F1-F64A-975D07D1EB8F}"/>
              </a:ext>
            </a:extLst>
          </p:cNvPr>
          <p:cNvSpPr txBox="1">
            <a:spLocks/>
          </p:cNvSpPr>
          <p:nvPr/>
        </p:nvSpPr>
        <p:spPr>
          <a:xfrm>
            <a:off x="1637912" y="5154668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/>
              <a:t>Strain-rate 0.0001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686E80-F9CE-BB53-2AEE-68EB5B40B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9710" y="5500594"/>
            <a:ext cx="3987838" cy="1052606"/>
          </a:xfrm>
        </p:spPr>
        <p:txBody>
          <a:bodyPr lIns="0" tIns="0" rIns="0" bIns="0" anchor="t"/>
          <a:lstStyle/>
          <a:p>
            <a:r>
              <a:rPr lang="en-US" sz="1600">
                <a:latin typeface="Arial"/>
                <a:cs typeface="Arial"/>
              </a:rPr>
              <a:t>Smallest R-squared value: 0.971</a:t>
            </a:r>
          </a:p>
          <a:p>
            <a:r>
              <a:rPr lang="en-US" sz="1600">
                <a:latin typeface="Arial"/>
                <a:cs typeface="Arial"/>
              </a:rPr>
              <a:t>Largest R-squared value: 1</a:t>
            </a:r>
          </a:p>
          <a:p>
            <a:r>
              <a:rPr lang="en-US" sz="1600">
                <a:latin typeface="Arial"/>
                <a:cs typeface="Arial"/>
              </a:rPr>
              <a:t>Average value: 0.994</a:t>
            </a:r>
          </a:p>
          <a:p>
            <a:r>
              <a:rPr lang="en-US" sz="1600">
                <a:latin typeface="Arial"/>
                <a:cs typeface="Arial"/>
              </a:rPr>
              <a:t>R-squared values &gt; 0.99: 99.75%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>
              <a:buFont typeface="Symbol" pitchFamily="2" charset="2"/>
              <a:buChar char="Þ"/>
            </a:pPr>
            <a:endParaRPr lang="en-US" sz="160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8B0FC8C-82EF-AA4F-200C-90BD0746FB37}"/>
              </a:ext>
            </a:extLst>
          </p:cNvPr>
          <p:cNvSpPr txBox="1">
            <a:spLocks/>
          </p:cNvSpPr>
          <p:nvPr/>
        </p:nvSpPr>
        <p:spPr>
          <a:xfrm>
            <a:off x="7533887" y="5154668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/>
              <a:t>Strain-rate 0.001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8C5AF6C-D5AA-3736-42C6-908958C52607}"/>
              </a:ext>
            </a:extLst>
          </p:cNvPr>
          <p:cNvSpPr txBox="1">
            <a:spLocks/>
          </p:cNvSpPr>
          <p:nvPr/>
        </p:nvSpPr>
        <p:spPr>
          <a:xfrm>
            <a:off x="6955685" y="5500594"/>
            <a:ext cx="3987838" cy="1052606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>
                <a:latin typeface="Arial"/>
                <a:cs typeface="Arial"/>
              </a:rPr>
              <a:t>Smallest R-squared value: 0.685</a:t>
            </a:r>
          </a:p>
          <a:p>
            <a:pPr eaLnBrk="1" hangingPunct="1"/>
            <a:r>
              <a:rPr lang="en-US" sz="1600">
                <a:latin typeface="Arial"/>
                <a:cs typeface="Arial"/>
              </a:rPr>
              <a:t>Largest R-squared value: 1</a:t>
            </a:r>
          </a:p>
          <a:p>
            <a:pPr eaLnBrk="1" hangingPunct="1"/>
            <a:r>
              <a:rPr lang="en-US" sz="1600">
                <a:latin typeface="Arial"/>
                <a:cs typeface="Arial"/>
              </a:rPr>
              <a:t>Average value: 0.998</a:t>
            </a:r>
          </a:p>
          <a:p>
            <a:pPr eaLnBrk="1" hangingPunct="1"/>
            <a:r>
              <a:rPr lang="en-US" sz="1600">
                <a:latin typeface="Arial"/>
                <a:cs typeface="Arial"/>
              </a:rPr>
              <a:t>R-squared values &gt; 0.99: 98.48%</a:t>
            </a:r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>
              <a:buFont typeface="Symbol" pitchFamily="2" charset="2"/>
              <a:buChar char="Þ"/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A1AC07-2C20-B04D-37BC-07F654BF4BE9}"/>
                  </a:ext>
                </a:extLst>
              </p:cNvPr>
              <p:cNvSpPr txBox="1"/>
              <p:nvPr/>
            </p:nvSpPr>
            <p:spPr>
              <a:xfrm>
                <a:off x="3993761" y="853013"/>
                <a:ext cx="7203895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2A1AC07-2C20-B04D-37BC-07F654BF4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761" y="853013"/>
                <a:ext cx="7203895" cy="725070"/>
              </a:xfrm>
              <a:prstGeom prst="rect">
                <a:avLst/>
              </a:prstGeom>
              <a:blipFill>
                <a:blip r:embed="rId10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8AABBCA2-0B5A-4614-7CED-33B7637D4AFF}"/>
              </a:ext>
            </a:extLst>
          </p:cNvPr>
          <p:cNvSpPr txBox="1">
            <a:spLocks/>
          </p:cNvSpPr>
          <p:nvPr/>
        </p:nvSpPr>
        <p:spPr>
          <a:xfrm>
            <a:off x="384001" y="943676"/>
            <a:ext cx="3475730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800"/>
              <a:t>Given 6-parameter equation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EF96A7C-3174-9DBF-499A-3F4342248AAA}"/>
              </a:ext>
            </a:extLst>
          </p:cNvPr>
          <p:cNvSpPr txBox="1">
            <a:spLocks/>
          </p:cNvSpPr>
          <p:nvPr/>
        </p:nvSpPr>
        <p:spPr>
          <a:xfrm>
            <a:off x="4021740" y="1403275"/>
            <a:ext cx="2204852" cy="310633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F. Shen, et al.2020,Int. J. </a:t>
            </a:r>
            <a:r>
              <a:rPr lang="en-US" sz="1200" i="1" err="1">
                <a:solidFill>
                  <a:schemeClr val="bg1">
                    <a:lumMod val="50000"/>
                  </a:schemeClr>
                </a:solidFill>
              </a:rPr>
              <a:t>Plasy</a:t>
            </a: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5450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2" grpId="0"/>
      <p:bldP spid="14" grpId="0" build="allAtOnce"/>
      <p:bldP spid="16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0E96-7A7E-123D-FD5F-7D28B31A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_Parameters_Fitted_FC_TmpDpn_RD_StrRt0.01_final_step_6">
            <a:hlinkClick r:id="" action="ppaction://media"/>
            <a:extLst>
              <a:ext uri="{FF2B5EF4-FFF2-40B4-BE49-F238E27FC236}">
                <a16:creationId xmlns:a16="http://schemas.microsoft.com/office/drawing/2014/main" id="{32CB9984-3AA5-BBC3-139D-A876FF5F9BB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51835" y="1449035"/>
            <a:ext cx="4880228" cy="3660171"/>
          </a:xfrm>
          <a:prstGeom prst="rect">
            <a:avLst/>
          </a:prstGeom>
        </p:spPr>
      </p:pic>
      <p:pic>
        <p:nvPicPr>
          <p:cNvPr id="6" name="6_Parameters_Fitted_FC_TmpDpn_RD_StrRt0.1_final_step_6">
            <a:hlinkClick r:id="" action="ppaction://media"/>
            <a:extLst>
              <a:ext uri="{FF2B5EF4-FFF2-40B4-BE49-F238E27FC236}">
                <a16:creationId xmlns:a16="http://schemas.microsoft.com/office/drawing/2014/main" id="{73710381-ABE3-AF5D-AA6D-117440A16B6B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54571" y="1404112"/>
            <a:ext cx="5013056" cy="3759792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D9422226-3310-4C42-EB3D-BF5F2466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Temperature parameters calibration 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838A230-A00F-81F1-F64A-975D07D1EB8F}"/>
              </a:ext>
            </a:extLst>
          </p:cNvPr>
          <p:cNvSpPr txBox="1">
            <a:spLocks/>
          </p:cNvSpPr>
          <p:nvPr/>
        </p:nvSpPr>
        <p:spPr>
          <a:xfrm>
            <a:off x="1637912" y="5154668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/>
              <a:t>Strain-rate 0.01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686E80-F9CE-BB53-2AEE-68EB5B40B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9710" y="5500594"/>
            <a:ext cx="3987838" cy="1052606"/>
          </a:xfrm>
        </p:spPr>
        <p:txBody>
          <a:bodyPr lIns="0" tIns="0" rIns="0" bIns="0" anchor="t"/>
          <a:lstStyle/>
          <a:p>
            <a:r>
              <a:rPr lang="en-US" sz="1600">
                <a:latin typeface="Arial"/>
                <a:cs typeface="Arial"/>
              </a:rPr>
              <a:t>Smallest R-square value: 0.87</a:t>
            </a:r>
          </a:p>
          <a:p>
            <a:r>
              <a:rPr lang="en-US" sz="1600">
                <a:latin typeface="Arial"/>
                <a:cs typeface="Arial"/>
              </a:rPr>
              <a:t>Largest R-square value: 1</a:t>
            </a:r>
          </a:p>
          <a:p>
            <a:r>
              <a:rPr lang="en-US" sz="1600">
                <a:latin typeface="Arial"/>
                <a:cs typeface="Arial"/>
              </a:rPr>
              <a:t>Average value: 0.996</a:t>
            </a:r>
          </a:p>
          <a:p>
            <a:r>
              <a:rPr lang="en-US" sz="1600">
                <a:latin typeface="Arial"/>
                <a:cs typeface="Arial"/>
              </a:rPr>
              <a:t>R-square values &gt; 0.99: 84.81%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>
              <a:buFont typeface="Symbol" pitchFamily="2" charset="2"/>
              <a:buChar char="Þ"/>
            </a:pPr>
            <a:endParaRPr lang="en-US" sz="160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8B0FC8C-82EF-AA4F-200C-90BD0746FB37}"/>
              </a:ext>
            </a:extLst>
          </p:cNvPr>
          <p:cNvSpPr txBox="1">
            <a:spLocks/>
          </p:cNvSpPr>
          <p:nvPr/>
        </p:nvSpPr>
        <p:spPr>
          <a:xfrm>
            <a:off x="7533887" y="5154668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/>
              <a:t>Strain-rate 0.1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8C5AF6C-D5AA-3736-42C6-908958C52607}"/>
              </a:ext>
            </a:extLst>
          </p:cNvPr>
          <p:cNvSpPr txBox="1">
            <a:spLocks/>
          </p:cNvSpPr>
          <p:nvPr/>
        </p:nvSpPr>
        <p:spPr>
          <a:xfrm>
            <a:off x="6955685" y="5500594"/>
            <a:ext cx="3987838" cy="105260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Smallest R-square value: 0.449</a:t>
            </a:r>
          </a:p>
          <a:p>
            <a:pPr eaLnBrk="1" hangingPunct="1"/>
            <a:r>
              <a:rPr lang="en-US" sz="1600"/>
              <a:t>Largest R-square value: 1</a:t>
            </a:r>
          </a:p>
          <a:p>
            <a:pPr eaLnBrk="1" hangingPunct="1"/>
            <a:r>
              <a:rPr lang="en-US" sz="1600"/>
              <a:t>Average value: 0.987</a:t>
            </a:r>
          </a:p>
          <a:p>
            <a:pPr eaLnBrk="1" hangingPunct="1"/>
            <a:r>
              <a:rPr lang="en-US" sz="1600"/>
              <a:t>R-square values &gt; 0.99: 94.94%</a:t>
            </a:r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>
              <a:buFont typeface="Symbol" pitchFamily="2" charset="2"/>
              <a:buChar char="Þ"/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FDB66A-19CB-3CA7-BC32-DA7E3AE57079}"/>
                  </a:ext>
                </a:extLst>
              </p:cNvPr>
              <p:cNvSpPr txBox="1"/>
              <p:nvPr/>
            </p:nvSpPr>
            <p:spPr>
              <a:xfrm>
                <a:off x="3993761" y="853013"/>
                <a:ext cx="7203895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0FDB66A-19CB-3CA7-BC32-DA7E3AE5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761" y="853013"/>
                <a:ext cx="7203895" cy="725070"/>
              </a:xfrm>
              <a:prstGeom prst="rect">
                <a:avLst/>
              </a:prstGeom>
              <a:blipFill>
                <a:blip r:embed="rId10"/>
                <a:stretch>
                  <a:fillRect l="-5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5F55D773-050A-090E-C3B2-F42A005EB8ED}"/>
              </a:ext>
            </a:extLst>
          </p:cNvPr>
          <p:cNvSpPr txBox="1">
            <a:spLocks/>
          </p:cNvSpPr>
          <p:nvPr/>
        </p:nvSpPr>
        <p:spPr>
          <a:xfrm>
            <a:off x="384001" y="943676"/>
            <a:ext cx="3475730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800"/>
              <a:t>Given 6-parameter equation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0B9AFE7-6471-065A-7ED0-C13240BDD172}"/>
              </a:ext>
            </a:extLst>
          </p:cNvPr>
          <p:cNvSpPr txBox="1">
            <a:spLocks/>
          </p:cNvSpPr>
          <p:nvPr/>
        </p:nvSpPr>
        <p:spPr>
          <a:xfrm>
            <a:off x="4021740" y="1403275"/>
            <a:ext cx="2204852" cy="310633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F. Shen, et al.2020,Int. J. </a:t>
            </a:r>
            <a:r>
              <a:rPr lang="en-US" sz="1200" i="1" err="1">
                <a:solidFill>
                  <a:schemeClr val="bg1">
                    <a:lumMod val="50000"/>
                  </a:schemeClr>
                </a:solidFill>
              </a:rPr>
              <a:t>Plasy</a:t>
            </a:r>
            <a:r>
              <a:rPr lang="en-US" sz="1200" i="1">
                <a:solidFill>
                  <a:schemeClr val="bg1">
                    <a:lumMod val="50000"/>
                  </a:schemeClr>
                </a:solidFill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329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" grpId="0" build="allAtOnce"/>
      <p:bldP spid="17" grpId="0" build="allAtOnce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0E96-7A7E-123D-FD5F-7D28B31A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422226-3310-4C42-EB3D-BF5F2466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Temperature parameters calibration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BA210A8-F89F-7E2F-0D2C-423CEEF15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1" y="943676"/>
            <a:ext cx="3475730" cy="252000"/>
          </a:xfrm>
        </p:spPr>
        <p:txBody>
          <a:bodyPr/>
          <a:lstStyle/>
          <a:p>
            <a:r>
              <a:rPr lang="en-US" sz="1800"/>
              <a:t>Proposed 9-parameter equation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838A230-A00F-81F1-F64A-975D07D1EB8F}"/>
              </a:ext>
            </a:extLst>
          </p:cNvPr>
          <p:cNvSpPr txBox="1">
            <a:spLocks/>
          </p:cNvSpPr>
          <p:nvPr/>
        </p:nvSpPr>
        <p:spPr>
          <a:xfrm>
            <a:off x="1637912" y="5154668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/>
              <a:t>Strain-rate 0.0001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686E80-F9CE-BB53-2AEE-68EB5B40B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9710" y="5500594"/>
            <a:ext cx="3987838" cy="1052606"/>
          </a:xfrm>
        </p:spPr>
        <p:txBody>
          <a:bodyPr/>
          <a:lstStyle/>
          <a:p>
            <a:r>
              <a:rPr lang="en-US" sz="1600"/>
              <a:t>Smallest R-squared value:  	0.99</a:t>
            </a:r>
          </a:p>
          <a:p>
            <a:r>
              <a:rPr lang="en-US" sz="1600"/>
              <a:t>Largest R-squared value:    	1</a:t>
            </a:r>
          </a:p>
          <a:p>
            <a:r>
              <a:rPr lang="en-US" sz="1600"/>
              <a:t>Average value:    					1</a:t>
            </a:r>
          </a:p>
          <a:p>
            <a:r>
              <a:rPr lang="en-US" sz="1600"/>
              <a:t>R-squared values &gt; 0.99: 	100%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>
              <a:buFont typeface="Symbol" pitchFamily="2" charset="2"/>
              <a:buChar char="Þ"/>
            </a:pPr>
            <a:endParaRPr lang="en-US" sz="160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8B0FC8C-82EF-AA4F-200C-90BD0746FB37}"/>
              </a:ext>
            </a:extLst>
          </p:cNvPr>
          <p:cNvSpPr txBox="1">
            <a:spLocks/>
          </p:cNvSpPr>
          <p:nvPr/>
        </p:nvSpPr>
        <p:spPr>
          <a:xfrm>
            <a:off x="7533887" y="5154668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/>
              <a:t>Strain-rate 0.001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8C5AF6C-D5AA-3736-42C6-908958C52607}"/>
              </a:ext>
            </a:extLst>
          </p:cNvPr>
          <p:cNvSpPr txBox="1">
            <a:spLocks/>
          </p:cNvSpPr>
          <p:nvPr/>
        </p:nvSpPr>
        <p:spPr>
          <a:xfrm>
            <a:off x="6955685" y="5500594"/>
            <a:ext cx="3987838" cy="105260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Smallest R-squared value: 	0.483</a:t>
            </a:r>
          </a:p>
          <a:p>
            <a:pPr eaLnBrk="1" hangingPunct="1"/>
            <a:r>
              <a:rPr lang="en-US" sz="1600"/>
              <a:t>Largest R-squared value: 		1</a:t>
            </a:r>
          </a:p>
          <a:p>
            <a:pPr eaLnBrk="1" hangingPunct="1"/>
            <a:r>
              <a:rPr lang="en-US" sz="1600"/>
              <a:t>Average value: 						0.998</a:t>
            </a:r>
          </a:p>
          <a:p>
            <a:pPr eaLnBrk="1" hangingPunct="1"/>
            <a:r>
              <a:rPr lang="en-US" sz="1600"/>
              <a:t>R-squared values &gt; 0.99: 	99.24%</a:t>
            </a:r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>
              <a:buFont typeface="Symbol" pitchFamily="2" charset="2"/>
              <a:buChar char="Þ"/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51990E-D747-04DA-7368-CB1A48A475F5}"/>
                  </a:ext>
                </a:extLst>
              </p:cNvPr>
              <p:cNvSpPr txBox="1"/>
              <p:nvPr/>
            </p:nvSpPr>
            <p:spPr>
              <a:xfrm>
                <a:off x="1190237" y="1097676"/>
                <a:ext cx="10298332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9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51990E-D747-04DA-7368-CB1A48A47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237" y="1097676"/>
                <a:ext cx="10298332" cy="725070"/>
              </a:xfrm>
              <a:prstGeom prst="rect">
                <a:avLst/>
              </a:prstGeom>
              <a:blipFill>
                <a:blip r:embed="rId8"/>
                <a:stretch>
                  <a:fillRect l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9_Parameters_Fitted_FC_TmpDpn_RD_StrRt0.001_final_step_6">
            <a:hlinkClick r:id="" action="ppaction://media"/>
            <a:extLst>
              <a:ext uri="{FF2B5EF4-FFF2-40B4-BE49-F238E27FC236}">
                <a16:creationId xmlns:a16="http://schemas.microsoft.com/office/drawing/2014/main" id="{0C13E171-8F6B-2860-5BA0-22DB0CE854F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955685" y="1769351"/>
            <a:ext cx="4340757" cy="3255568"/>
          </a:xfrm>
          <a:prstGeom prst="rect">
            <a:avLst/>
          </a:prstGeom>
        </p:spPr>
      </p:pic>
      <p:pic>
        <p:nvPicPr>
          <p:cNvPr id="4" name="9_Parameters_Fitted_FC_TmpDpn_RD_StrRt0.0001_final_step_6">
            <a:hlinkClick r:id="" action="ppaction://media"/>
            <a:extLst>
              <a:ext uri="{FF2B5EF4-FFF2-40B4-BE49-F238E27FC236}">
                <a16:creationId xmlns:a16="http://schemas.microsoft.com/office/drawing/2014/main" id="{4AD567A3-EAD4-D61A-EB82-56AC0742CB98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0863" y="1629650"/>
            <a:ext cx="4583992" cy="34379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2724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4" grpId="0" build="allAtOnce"/>
      <p:bldP spid="17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0E96-7A7E-123D-FD5F-7D28B31A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422226-3310-4C42-EB3D-BF5F2466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Temperature parameters calibration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BA210A8-F89F-7E2F-0D2C-423CEEF15A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1" y="943676"/>
            <a:ext cx="3475730" cy="252000"/>
          </a:xfrm>
        </p:spPr>
        <p:txBody>
          <a:bodyPr/>
          <a:lstStyle/>
          <a:p>
            <a:r>
              <a:rPr lang="en-US" sz="1800"/>
              <a:t>Proposed 9-parameter equation</a:t>
            </a: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838A230-A00F-81F1-F64A-975D07D1EB8F}"/>
              </a:ext>
            </a:extLst>
          </p:cNvPr>
          <p:cNvSpPr txBox="1">
            <a:spLocks/>
          </p:cNvSpPr>
          <p:nvPr/>
        </p:nvSpPr>
        <p:spPr>
          <a:xfrm>
            <a:off x="1637912" y="5154668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/>
              <a:t>Strain-rate 0.01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4686E80-F9CE-BB53-2AEE-68EB5B40B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9710" y="5500594"/>
            <a:ext cx="3987838" cy="1052606"/>
          </a:xfrm>
        </p:spPr>
        <p:txBody>
          <a:bodyPr/>
          <a:lstStyle/>
          <a:p>
            <a:r>
              <a:rPr lang="en-US" sz="1600"/>
              <a:t>Smallest R-squared value:  	0.975</a:t>
            </a:r>
          </a:p>
          <a:p>
            <a:r>
              <a:rPr lang="en-US" sz="1600"/>
              <a:t>Largest R-squared value:    	1</a:t>
            </a:r>
          </a:p>
          <a:p>
            <a:r>
              <a:rPr lang="en-US" sz="1600"/>
              <a:t>Average value:    					0.999</a:t>
            </a:r>
          </a:p>
          <a:p>
            <a:r>
              <a:rPr lang="en-US" sz="1600"/>
              <a:t>R-squared values &gt; 0.99: 	97.47%</a:t>
            </a:r>
          </a:p>
          <a:p>
            <a:endParaRPr lang="en-US" sz="1600"/>
          </a:p>
          <a:p>
            <a:endParaRPr lang="en-US" sz="1600"/>
          </a:p>
          <a:p>
            <a:endParaRPr lang="en-US" sz="1600"/>
          </a:p>
          <a:p>
            <a:pPr>
              <a:buFont typeface="Symbol" pitchFamily="2" charset="2"/>
              <a:buChar char="Þ"/>
            </a:pPr>
            <a:endParaRPr lang="en-US" sz="1600"/>
          </a:p>
        </p:txBody>
      </p:sp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D8B0FC8C-82EF-AA4F-200C-90BD0746FB37}"/>
              </a:ext>
            </a:extLst>
          </p:cNvPr>
          <p:cNvSpPr txBox="1">
            <a:spLocks/>
          </p:cNvSpPr>
          <p:nvPr/>
        </p:nvSpPr>
        <p:spPr>
          <a:xfrm>
            <a:off x="7533887" y="5154668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/>
              <a:t>Strain-rate 0.1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48C5AF6C-D5AA-3736-42C6-908958C52607}"/>
              </a:ext>
            </a:extLst>
          </p:cNvPr>
          <p:cNvSpPr txBox="1">
            <a:spLocks/>
          </p:cNvSpPr>
          <p:nvPr/>
        </p:nvSpPr>
        <p:spPr>
          <a:xfrm>
            <a:off x="6955685" y="5500594"/>
            <a:ext cx="3987838" cy="105260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Smallest R-squared value: 	0.91</a:t>
            </a:r>
          </a:p>
          <a:p>
            <a:pPr eaLnBrk="1" hangingPunct="1"/>
            <a:r>
              <a:rPr lang="en-US" sz="1600"/>
              <a:t>Largest R-squared value: 		1</a:t>
            </a:r>
          </a:p>
          <a:p>
            <a:pPr eaLnBrk="1" hangingPunct="1"/>
            <a:r>
              <a:rPr lang="en-US" sz="1600"/>
              <a:t>Average value: 						1</a:t>
            </a:r>
          </a:p>
          <a:p>
            <a:pPr eaLnBrk="1" hangingPunct="1"/>
            <a:r>
              <a:rPr lang="en-US" sz="1600"/>
              <a:t>R-squared values &gt; 0.99: 	99.75%</a:t>
            </a:r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>
              <a:buFont typeface="Symbol" pitchFamily="2" charset="2"/>
              <a:buChar char="Þ"/>
            </a:pPr>
            <a:endParaRPr lang="en-US" sz="1600"/>
          </a:p>
        </p:txBody>
      </p:sp>
      <p:pic>
        <p:nvPicPr>
          <p:cNvPr id="4" name="9_Parameters_Fitted_FC_TmpDpn_RD_StrRt0.01_final_step_6">
            <a:hlinkClick r:id="" action="ppaction://media"/>
            <a:extLst>
              <a:ext uri="{FF2B5EF4-FFF2-40B4-BE49-F238E27FC236}">
                <a16:creationId xmlns:a16="http://schemas.microsoft.com/office/drawing/2014/main" id="{7DF24A70-CEAF-57ED-D978-0BAC0344E34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08357" y="1713139"/>
            <a:ext cx="4344514" cy="3258385"/>
          </a:xfrm>
          <a:prstGeom prst="rect">
            <a:avLst/>
          </a:prstGeom>
        </p:spPr>
      </p:pic>
      <p:pic>
        <p:nvPicPr>
          <p:cNvPr id="5" name="9_Parameters_Fitted_FC_TmpDpn_RD_StrRt0.1_final_step_6">
            <a:hlinkClick r:id="" action="ppaction://media"/>
            <a:extLst>
              <a:ext uri="{FF2B5EF4-FFF2-40B4-BE49-F238E27FC236}">
                <a16:creationId xmlns:a16="http://schemas.microsoft.com/office/drawing/2014/main" id="{545D4792-0B0D-2B51-845B-61D977E91FF9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33990" y="1726256"/>
            <a:ext cx="4309533" cy="3232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51990E-D747-04DA-7368-CB1A48A475F5}"/>
                  </a:ext>
                </a:extLst>
              </p:cNvPr>
              <p:cNvSpPr txBox="1"/>
              <p:nvPr/>
            </p:nvSpPr>
            <p:spPr>
              <a:xfrm>
                <a:off x="1190237" y="1097676"/>
                <a:ext cx="10298332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8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9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E51990E-D747-04DA-7368-CB1A48A47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0237" y="1097676"/>
                <a:ext cx="10298332" cy="725070"/>
              </a:xfrm>
              <a:prstGeom prst="rect">
                <a:avLst/>
              </a:prstGeom>
              <a:blipFill>
                <a:blip r:embed="rId10"/>
                <a:stretch>
                  <a:fillRect l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3826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14" grpId="0" build="allAtOnce"/>
      <p:bldP spid="17" grpId="0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0E96-7A7E-123D-FD5F-7D28B31A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422226-3310-4C42-EB3D-BF5F2466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Temperature parameters calibration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ABA210A8-F89F-7E2F-0D2C-423CEEF15AFA}"/>
                  </a:ext>
                </a:extLst>
              </p:cNvPr>
              <p:cNvSpPr>
                <a:spLocks noGrp="1"/>
              </p:cNvSpPr>
              <p:nvPr>
                <p:ph type="body" sz="quarter" idx="11"/>
              </p:nvPr>
            </p:nvSpPr>
            <p:spPr>
              <a:xfrm>
                <a:off x="384001" y="1152000"/>
                <a:ext cx="11425767" cy="252000"/>
              </a:xfrm>
            </p:spPr>
            <p:txBody>
              <a:bodyPr/>
              <a:lstStyle/>
              <a:p>
                <a:r>
                  <a:rPr lang="en-US"/>
                  <a:t>Proposed equation vs given equations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d>
                  </m:oMath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ABA210A8-F89F-7E2F-0D2C-423CEEF15A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1"/>
              </p:nvPr>
            </p:nvSpPr>
            <p:spPr>
              <a:xfrm>
                <a:off x="384001" y="1152000"/>
                <a:ext cx="11425767" cy="252000"/>
              </a:xfrm>
              <a:blipFill>
                <a:blip r:embed="rId4"/>
                <a:stretch>
                  <a:fillRect l="-1444" t="-28571" b="-7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0751ABE-5E99-C50E-E7BB-DFE97DA24B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363969"/>
              </p:ext>
            </p:extLst>
          </p:nvPr>
        </p:nvGraphicFramePr>
        <p:xfrm>
          <a:off x="384001" y="1609725"/>
          <a:ext cx="11360324" cy="2042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473958">
                  <a:extLst>
                    <a:ext uri="{9D8B030D-6E8A-4147-A177-3AD203B41FA5}">
                      <a16:colId xmlns:a16="http://schemas.microsoft.com/office/drawing/2014/main" val="74904445"/>
                    </a:ext>
                  </a:extLst>
                </a:gridCol>
                <a:gridCol w="1180805">
                  <a:extLst>
                    <a:ext uri="{9D8B030D-6E8A-4147-A177-3AD203B41FA5}">
                      <a16:colId xmlns:a16="http://schemas.microsoft.com/office/drawing/2014/main" val="3598044905"/>
                    </a:ext>
                  </a:extLst>
                </a:gridCol>
                <a:gridCol w="1295111">
                  <a:extLst>
                    <a:ext uri="{9D8B030D-6E8A-4147-A177-3AD203B41FA5}">
                      <a16:colId xmlns:a16="http://schemas.microsoft.com/office/drawing/2014/main" val="2065457228"/>
                    </a:ext>
                  </a:extLst>
                </a:gridCol>
                <a:gridCol w="1285875">
                  <a:extLst>
                    <a:ext uri="{9D8B030D-6E8A-4147-A177-3AD203B41FA5}">
                      <a16:colId xmlns:a16="http://schemas.microsoft.com/office/drawing/2014/main" val="3259798012"/>
                    </a:ext>
                  </a:extLst>
                </a:gridCol>
                <a:gridCol w="1238250">
                  <a:extLst>
                    <a:ext uri="{9D8B030D-6E8A-4147-A177-3AD203B41FA5}">
                      <a16:colId xmlns:a16="http://schemas.microsoft.com/office/drawing/2014/main" val="2223174695"/>
                    </a:ext>
                  </a:extLst>
                </a:gridCol>
                <a:gridCol w="1149927">
                  <a:extLst>
                    <a:ext uri="{9D8B030D-6E8A-4147-A177-3AD203B41FA5}">
                      <a16:colId xmlns:a16="http://schemas.microsoft.com/office/drawing/2014/main" val="3746336948"/>
                    </a:ext>
                  </a:extLst>
                </a:gridCol>
                <a:gridCol w="1228437">
                  <a:extLst>
                    <a:ext uri="{9D8B030D-6E8A-4147-A177-3AD203B41FA5}">
                      <a16:colId xmlns:a16="http://schemas.microsoft.com/office/drawing/2014/main" val="1161398852"/>
                    </a:ext>
                  </a:extLst>
                </a:gridCol>
                <a:gridCol w="1265381">
                  <a:extLst>
                    <a:ext uri="{9D8B030D-6E8A-4147-A177-3AD203B41FA5}">
                      <a16:colId xmlns:a16="http://schemas.microsoft.com/office/drawing/2014/main" val="3647089247"/>
                    </a:ext>
                  </a:extLst>
                </a:gridCol>
                <a:gridCol w="1242580">
                  <a:extLst>
                    <a:ext uri="{9D8B030D-6E8A-4147-A177-3AD203B41FA5}">
                      <a16:colId xmlns:a16="http://schemas.microsoft.com/office/drawing/2014/main" val="662296735"/>
                    </a:ext>
                  </a:extLst>
                </a:gridCol>
              </a:tblGrid>
              <a:tr h="29165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R-squared 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/>
                        <a:t>Strain-rate 0.0001</a:t>
                      </a:r>
                      <a:endParaRPr lang="en-FI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FI" sz="14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Strain-rate 0.001</a:t>
                      </a:r>
                      <a:endParaRPr lang="en-FI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FI" sz="14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Strain-rate 0.01</a:t>
                      </a:r>
                      <a:endParaRPr lang="en-FI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FI" sz="14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Strain-rate 0.1</a:t>
                      </a:r>
                      <a:endParaRPr lang="en-FI" sz="14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FI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645069"/>
                  </a:ext>
                </a:extLst>
              </a:tr>
              <a:tr h="29165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6-parameter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9-parameter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6-parameter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9-parameter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6-parameter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9-parameter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6-parameter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9-parameter</a:t>
                      </a:r>
                      <a:endParaRPr lang="en-FI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855863"/>
                  </a:ext>
                </a:extLst>
              </a:tr>
              <a:tr h="29165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Smallest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0.971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0.99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0.685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0.483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0.87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0.975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0.449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0.91</a:t>
                      </a:r>
                      <a:endParaRPr lang="en-FI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77882"/>
                  </a:ext>
                </a:extLst>
              </a:tr>
              <a:tr h="29165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Largest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1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</a:t>
                      </a:r>
                      <a:endParaRPr lang="en-FI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882468"/>
                  </a:ext>
                </a:extLst>
              </a:tr>
              <a:tr h="29165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Average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0.994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0.998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0.998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0.996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0.999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0.987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</a:t>
                      </a:r>
                      <a:endParaRPr lang="en-FI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5093810"/>
                  </a:ext>
                </a:extLst>
              </a:tr>
              <a:tr h="495820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R-squared values &gt; 0.99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99.75%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100%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98.48%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99.24%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84.81%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97.47%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94.94%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99.75%</a:t>
                      </a:r>
                      <a:endParaRPr lang="en-FI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5923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EC9A3FA-558D-69E2-F6BF-7D93BC717B4D}"/>
              </a:ext>
            </a:extLst>
          </p:cNvPr>
          <p:cNvSpPr txBox="1"/>
          <p:nvPr/>
        </p:nvSpPr>
        <p:spPr>
          <a:xfrm>
            <a:off x="2438400" y="3922263"/>
            <a:ext cx="73706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/>
              <a:t>The 9-parameter function provides higher accuracy and greater consistency.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2662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70E96-7A7E-123D-FD5F-7D28B31A1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9422226-3310-4C42-EB3D-BF5F24663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Temperature parameters calibration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610431C-A0DE-E138-CCC4-8B28F38111E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60814" y="1422865"/>
            <a:ext cx="4945699" cy="3511740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EC33F64F-8D7A-3196-20E0-22F2ABFA7B50}"/>
              </a:ext>
            </a:extLst>
          </p:cNvPr>
          <p:cNvSpPr txBox="1">
            <a:spLocks/>
          </p:cNvSpPr>
          <p:nvPr/>
        </p:nvSpPr>
        <p:spPr>
          <a:xfrm>
            <a:off x="1681362" y="5130706"/>
            <a:ext cx="3475730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/>
              <a:t>Proposed 9-parameter equation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E05AAF-50CF-B28F-C048-4509B6CA6EF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85488" y="1430313"/>
            <a:ext cx="4886278" cy="3536315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6545311-BFA2-4115-98F0-4AF33F21B310}"/>
              </a:ext>
            </a:extLst>
          </p:cNvPr>
          <p:cNvSpPr txBox="1">
            <a:spLocks/>
          </p:cNvSpPr>
          <p:nvPr/>
        </p:nvSpPr>
        <p:spPr>
          <a:xfrm>
            <a:off x="7818508" y="5130706"/>
            <a:ext cx="3475730" cy="252000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 b="0"/>
              <a:t>Given 6-parameter equation</a:t>
            </a:r>
          </a:p>
          <a:p>
            <a:pPr eaLnBrk="1" hangingPunct="1"/>
            <a:endParaRPr lang="en-US" sz="1600" b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E5E12EC-2F14-8489-798F-BC02D32EEE0F}"/>
              </a:ext>
            </a:extLst>
          </p:cNvPr>
          <p:cNvSpPr txBox="1">
            <a:spLocks/>
          </p:cNvSpPr>
          <p:nvPr/>
        </p:nvSpPr>
        <p:spPr>
          <a:xfrm>
            <a:off x="4441329" y="992907"/>
            <a:ext cx="3987838" cy="369332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One function for all parameters</a:t>
            </a:r>
          </a:p>
          <a:p>
            <a:pPr eaLnBrk="1" hangingPunct="1"/>
            <a:endParaRPr lang="en-US" sz="1600"/>
          </a:p>
          <a:p>
            <a:pPr marL="0" indent="0" eaLnBrk="1" hangingPunct="1">
              <a:buNone/>
            </a:pPr>
            <a:endParaRPr 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2D6EC-EB4C-991F-F70F-D27AB1E54CCF}"/>
                  </a:ext>
                </a:extLst>
              </p:cNvPr>
              <p:cNvSpPr txBox="1"/>
              <p:nvPr/>
            </p:nvSpPr>
            <p:spPr>
              <a:xfrm>
                <a:off x="3015297" y="924833"/>
                <a:ext cx="1688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912D6EC-EB4C-991F-F70F-D27AB1E54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297" y="924833"/>
                <a:ext cx="1688868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95AC9B67-3D69-BBEA-D177-6C0844F0EFA4}"/>
              </a:ext>
            </a:extLst>
          </p:cNvPr>
          <p:cNvSpPr txBox="1"/>
          <p:nvPr/>
        </p:nvSpPr>
        <p:spPr>
          <a:xfrm>
            <a:off x="274320" y="924833"/>
            <a:ext cx="278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Parameter calibration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3D9A03C-6BAC-76D7-C3F9-BEB6688C4D03}"/>
              </a:ext>
            </a:extLst>
          </p:cNvPr>
          <p:cNvSpPr txBox="1">
            <a:spLocks/>
          </p:cNvSpPr>
          <p:nvPr/>
        </p:nvSpPr>
        <p:spPr>
          <a:xfrm>
            <a:off x="1045317" y="5612219"/>
            <a:ext cx="4304963" cy="565434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The trend varies significantly across different strain rates</a:t>
            </a:r>
          </a:p>
          <a:p>
            <a:pPr marL="0" indent="0" eaLnBrk="1" hangingPunct="1">
              <a:buNone/>
            </a:pPr>
            <a:endParaRPr lang="en-US" sz="160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B72BDB7-D27E-4031-7674-F6B0277DDB5D}"/>
              </a:ext>
            </a:extLst>
          </p:cNvPr>
          <p:cNvSpPr txBox="1">
            <a:spLocks/>
          </p:cNvSpPr>
          <p:nvPr/>
        </p:nvSpPr>
        <p:spPr>
          <a:xfrm>
            <a:off x="6157022" y="5595477"/>
            <a:ext cx="5892800" cy="314237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It is manageable to calibrate parameters for strain rate 0.0001</a:t>
            </a:r>
          </a:p>
          <a:p>
            <a:pPr marL="0" indent="0" eaLnBrk="1" hangingPunct="1">
              <a:buNone/>
            </a:pPr>
            <a:endParaRPr lang="en-US" sz="1600"/>
          </a:p>
          <a:p>
            <a:pPr eaLnBrk="1" hangingPunct="1"/>
            <a:endParaRPr lang="en-US" sz="1600"/>
          </a:p>
          <a:p>
            <a:pPr marL="0" indent="0" eaLnBrk="1" hangingPunct="1">
              <a:buNone/>
            </a:pPr>
            <a:endParaRPr lang="en-US" sz="160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837AE9-5F66-5AB6-752B-B8E19441749B}"/>
              </a:ext>
            </a:extLst>
          </p:cNvPr>
          <p:cNvCxnSpPr/>
          <p:nvPr/>
        </p:nvCxnSpPr>
        <p:spPr>
          <a:xfrm>
            <a:off x="6497845" y="5964810"/>
            <a:ext cx="64461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BBCA9BF-C741-4A2B-E388-7EB0FF4A5F1F}"/>
              </a:ext>
            </a:extLst>
          </p:cNvPr>
          <p:cNvSpPr txBox="1">
            <a:spLocks/>
          </p:cNvSpPr>
          <p:nvPr/>
        </p:nvSpPr>
        <p:spPr>
          <a:xfrm>
            <a:off x="6497845" y="6129395"/>
            <a:ext cx="3491475" cy="338878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1600">
                <a:solidFill>
                  <a:schemeClr val="tx2">
                    <a:lumMod val="50000"/>
                  </a:schemeClr>
                </a:solidFill>
              </a:rPr>
              <a:t>=&gt; Parameters evolving with strain</a:t>
            </a:r>
          </a:p>
          <a:p>
            <a:pPr marL="0" indent="0" eaLnBrk="1" hangingPunct="1">
              <a:buNone/>
            </a:pPr>
            <a:endParaRPr lang="en-US" sz="1600"/>
          </a:p>
          <a:p>
            <a:pPr eaLnBrk="1" hangingPunct="1"/>
            <a:endParaRPr lang="en-US" sz="1600"/>
          </a:p>
          <a:p>
            <a:pPr marL="0" indent="0" eaLnBrk="1" hangingPunct="1">
              <a:buNone/>
            </a:pPr>
            <a:endParaRPr lang="en-US" sz="160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C176FCE-FB98-6DF5-786E-314DE3A0DD8A}"/>
              </a:ext>
            </a:extLst>
          </p:cNvPr>
          <p:cNvSpPr txBox="1">
            <a:spLocks/>
          </p:cNvSpPr>
          <p:nvPr/>
        </p:nvSpPr>
        <p:spPr>
          <a:xfrm>
            <a:off x="7310388" y="5846677"/>
            <a:ext cx="3586068" cy="31423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sz="1600"/>
              <a:t>Continue to calibrate C parameter</a:t>
            </a:r>
          </a:p>
          <a:p>
            <a:pPr eaLnBrk="1" hangingPunct="1"/>
            <a:endParaRPr lang="en-US" sz="1600"/>
          </a:p>
          <a:p>
            <a:pPr marL="0" indent="0" eaLnBrk="1" hangingPunct="1">
              <a:buNone/>
            </a:pPr>
            <a:endParaRPr lang="en-US" sz="16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1893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/>
      <p:bldP spid="13" grpId="0"/>
      <p:bldP spid="15" grpId="0"/>
      <p:bldP spid="14" grpId="0"/>
      <p:bldP spid="7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43D475-B242-1958-F6C0-FC8FD73FA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FE083DB-4C87-AB15-061E-CD7399036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Temperature parameters calibration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D5FE1E4-E1EE-863B-DA80-553114DCEF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1" y="971025"/>
            <a:ext cx="11425767" cy="252000"/>
          </a:xfrm>
        </p:spPr>
        <p:txBody>
          <a:bodyPr/>
          <a:lstStyle/>
          <a:p>
            <a:r>
              <a:rPr lang="en-US" sz="1800"/>
              <a:t>Thermal parameters C1 – C6 calibration (for Strain rate 0.0001)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E3C15D-6AED-2084-6868-DE757CEDB78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7839" y="1666768"/>
            <a:ext cx="3740907" cy="2711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39D692-3EC5-6ECA-7A25-7D302BD6A2A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4455" y="1714172"/>
            <a:ext cx="3591748" cy="26637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326DAA-9314-4FBF-CE44-4F35070C9A6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080071" y="1701538"/>
            <a:ext cx="3628975" cy="267636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4D4F23-D81A-5A1D-6402-E94D2F6D2779}"/>
                  </a:ext>
                </a:extLst>
              </p:cNvPr>
              <p:cNvSpPr txBox="1"/>
              <p:nvPr/>
            </p:nvSpPr>
            <p:spPr>
              <a:xfrm>
                <a:off x="688801" y="4668733"/>
                <a:ext cx="10928205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2∙</m:t>
                                  </m:r>
                                  <m:sSubSup>
                                    <m:sSub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2∙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C4D4F23-D81A-5A1D-6402-E94D2F6D27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1" y="4668733"/>
                <a:ext cx="10928205" cy="720325"/>
              </a:xfrm>
              <a:prstGeom prst="rect">
                <a:avLst/>
              </a:prstGeom>
              <a:blipFill>
                <a:blip r:embed="rId7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9D83A14C-8E10-E62F-6767-6C6A445C3348}"/>
              </a:ext>
            </a:extLst>
          </p:cNvPr>
          <p:cNvSpPr txBox="1"/>
          <p:nvPr/>
        </p:nvSpPr>
        <p:spPr>
          <a:xfrm>
            <a:off x="1348982" y="5560563"/>
            <a:ext cx="104607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/>
              <a:t>Low strain: Initial rapid changes (first Gaussian and decay).</a:t>
            </a:r>
          </a:p>
          <a:p>
            <a:pPr marL="285750" indent="-285750">
              <a:buFontTx/>
              <a:buChar char="-"/>
            </a:pPr>
            <a:r>
              <a:rPr lang="en-US" sz="1600"/>
              <a:t>Intermediate strain: Subsequent rises and peaks (second Gaussian).</a:t>
            </a:r>
          </a:p>
          <a:p>
            <a:pPr marL="285750" indent="-285750">
              <a:buFontTx/>
              <a:buChar char="-"/>
            </a:pPr>
            <a:r>
              <a:rPr lang="en-US" sz="1600"/>
              <a:t>Large strain: Final stabilization or leveling off (logistic function).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4F79DA-F0C3-8948-444B-6BF77A2F8B73}"/>
              </a:ext>
            </a:extLst>
          </p:cNvPr>
          <p:cNvSpPr txBox="1"/>
          <p:nvPr/>
        </p:nvSpPr>
        <p:spPr>
          <a:xfrm>
            <a:off x="2476279" y="1297437"/>
            <a:ext cx="6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D4179F-8419-8A13-3317-0D9F2BB7F7D4}"/>
              </a:ext>
            </a:extLst>
          </p:cNvPr>
          <p:cNvSpPr txBox="1"/>
          <p:nvPr/>
        </p:nvSpPr>
        <p:spPr>
          <a:xfrm>
            <a:off x="6005677" y="1297437"/>
            <a:ext cx="6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902C94-AA23-7162-7739-B81AA113C687}"/>
              </a:ext>
            </a:extLst>
          </p:cNvPr>
          <p:cNvSpPr txBox="1"/>
          <p:nvPr/>
        </p:nvSpPr>
        <p:spPr>
          <a:xfrm>
            <a:off x="9776681" y="1297437"/>
            <a:ext cx="6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C3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800B0A-7328-A5A8-1799-85CD235BBDAA}"/>
              </a:ext>
            </a:extLst>
          </p:cNvPr>
          <p:cNvSpPr/>
          <p:nvPr/>
        </p:nvSpPr>
        <p:spPr>
          <a:xfrm>
            <a:off x="800108" y="4668733"/>
            <a:ext cx="10816897" cy="79148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754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" grpId="0"/>
      <p:bldP spid="5" grpId="0"/>
      <p:bldP spid="6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E9F96-6E93-53AD-97C3-BA88FAE54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505002-3B6B-C610-B5DD-184EEF098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Temperature parameters calibration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B353A381-C2D3-BEC7-E77A-B824B8A2F0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1" y="971025"/>
            <a:ext cx="11425767" cy="252000"/>
          </a:xfrm>
        </p:spPr>
        <p:txBody>
          <a:bodyPr/>
          <a:lstStyle/>
          <a:p>
            <a:r>
              <a:rPr lang="en-US" sz="1800"/>
              <a:t>Thermal parameters C1 – C6 calibration (for Strain rate 0.0001)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EE73B5-B40A-6D64-15DA-7B5EBEF89B57}"/>
              </a:ext>
            </a:extLst>
          </p:cNvPr>
          <p:cNvSpPr txBox="1"/>
          <p:nvPr/>
        </p:nvSpPr>
        <p:spPr>
          <a:xfrm>
            <a:off x="2064799" y="1297437"/>
            <a:ext cx="6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51F08B-0769-2B6B-F941-FDE356A91E85}"/>
              </a:ext>
            </a:extLst>
          </p:cNvPr>
          <p:cNvSpPr txBox="1"/>
          <p:nvPr/>
        </p:nvSpPr>
        <p:spPr>
          <a:xfrm>
            <a:off x="6272502" y="1297437"/>
            <a:ext cx="6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171694-0516-B6E5-292B-A9727B87D1E5}"/>
              </a:ext>
            </a:extLst>
          </p:cNvPr>
          <p:cNvSpPr txBox="1"/>
          <p:nvPr/>
        </p:nvSpPr>
        <p:spPr>
          <a:xfrm>
            <a:off x="9866459" y="1297437"/>
            <a:ext cx="613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C6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085BB2B-6E84-A5AD-EBB0-E680C987A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630209"/>
              </p:ext>
            </p:extLst>
          </p:nvPr>
        </p:nvGraphicFramePr>
        <p:xfrm>
          <a:off x="2540461" y="4811396"/>
          <a:ext cx="7281719" cy="609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88639">
                  <a:extLst>
                    <a:ext uri="{9D8B030D-6E8A-4147-A177-3AD203B41FA5}">
                      <a16:colId xmlns:a16="http://schemas.microsoft.com/office/drawing/2014/main" val="74904445"/>
                    </a:ext>
                  </a:extLst>
                </a:gridCol>
                <a:gridCol w="830580">
                  <a:extLst>
                    <a:ext uri="{9D8B030D-6E8A-4147-A177-3AD203B41FA5}">
                      <a16:colId xmlns:a16="http://schemas.microsoft.com/office/drawing/2014/main" val="3598044905"/>
                    </a:ext>
                  </a:extLst>
                </a:gridCol>
                <a:gridCol w="868680">
                  <a:extLst>
                    <a:ext uri="{9D8B030D-6E8A-4147-A177-3AD203B41FA5}">
                      <a16:colId xmlns:a16="http://schemas.microsoft.com/office/drawing/2014/main" val="2065457228"/>
                    </a:ext>
                  </a:extLst>
                </a:gridCol>
                <a:gridCol w="899160">
                  <a:extLst>
                    <a:ext uri="{9D8B030D-6E8A-4147-A177-3AD203B41FA5}">
                      <a16:colId xmlns:a16="http://schemas.microsoft.com/office/drawing/2014/main" val="2223174695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3746336948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1161398852"/>
                    </a:ext>
                  </a:extLst>
                </a:gridCol>
                <a:gridCol w="975360">
                  <a:extLst>
                    <a:ext uri="{9D8B030D-6E8A-4147-A177-3AD203B41FA5}">
                      <a16:colId xmlns:a16="http://schemas.microsoft.com/office/drawing/2014/main" val="3647089247"/>
                    </a:ext>
                  </a:extLst>
                </a:gridCol>
              </a:tblGrid>
              <a:tr h="291659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C2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C3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C4</a:t>
                      </a:r>
                      <a:endParaRPr lang="en-FI" sz="14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C5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/>
                        <a:t>C6</a:t>
                      </a:r>
                      <a:endParaRPr lang="en-FI" sz="14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6855863"/>
                  </a:ext>
                </a:extLst>
              </a:tr>
              <a:tr h="291659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R-squared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0.998</a:t>
                      </a:r>
                      <a:endParaRPr lang="en-FI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0.99</a:t>
                      </a:r>
                      <a:endParaRPr lang="en-FI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0.974</a:t>
                      </a:r>
                      <a:endParaRPr lang="en-FI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0.996</a:t>
                      </a:r>
                      <a:endParaRPr lang="en-FI" sz="1400" b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/>
                        <a:t>0.915</a:t>
                      </a:r>
                      <a:endParaRPr lang="en-FI" sz="1400" b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277882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DF614720-19E9-3E8A-CC75-FE94A5AB5B4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7694" y="1666768"/>
            <a:ext cx="3661197" cy="27111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3BD2150-8513-38B7-0300-8AFE5307BA5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199391" y="1666768"/>
            <a:ext cx="3645618" cy="27111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D5FEFB-3633-BA00-9D6B-3562534723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080071" y="1715405"/>
            <a:ext cx="3628975" cy="26486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01696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A4313-AF9B-5604-BCBE-54D80E83D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B031965-E076-44E3-7A57-11A9E053C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Temperature parameters calibration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97FD3B60-E976-5777-44DF-9C78D038D2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1" y="971025"/>
            <a:ext cx="11425767" cy="252000"/>
          </a:xfrm>
        </p:spPr>
        <p:txBody>
          <a:bodyPr/>
          <a:lstStyle/>
          <a:p>
            <a:r>
              <a:rPr lang="en-US" sz="1800" b="1"/>
              <a:t>Stress validation result</a:t>
            </a:r>
            <a:endParaRPr lang="en-US" sz="1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B61C5F-731D-6C87-A8E2-6B55C6401496}"/>
                  </a:ext>
                </a:extLst>
              </p:cNvPr>
              <p:cNvSpPr txBox="1"/>
              <p:nvPr/>
            </p:nvSpPr>
            <p:spPr>
              <a:xfrm>
                <a:off x="1263795" y="1233704"/>
                <a:ext cx="10928205" cy="7203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𝑄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2∙</m:t>
                                  </m:r>
                                  <m:sSubSup>
                                    <m:sSubSupPr>
                                      <m:ctrlP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𝜀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2∙</m:t>
                                  </m:r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en-US" b="0" i="1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8B61C5F-731D-6C87-A8E2-6B55C6401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795" y="1233704"/>
                <a:ext cx="10928205" cy="720325"/>
              </a:xfrm>
              <a:prstGeom prst="rect">
                <a:avLst/>
              </a:prstGeom>
              <a:blipFill>
                <a:blip r:embed="rId6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F37A7E-7BB8-AFF2-C123-F1B8BA511893}"/>
                  </a:ext>
                </a:extLst>
              </p:cNvPr>
              <p:cNvSpPr txBox="1"/>
              <p:nvPr/>
            </p:nvSpPr>
            <p:spPr>
              <a:xfrm>
                <a:off x="2494052" y="1964708"/>
                <a:ext cx="7203895" cy="7250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5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𝐶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6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𝜀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FI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5F37A7E-7BB8-AFF2-C123-F1B8BA511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4052" y="1964708"/>
                <a:ext cx="7203895" cy="725070"/>
              </a:xfrm>
              <a:prstGeom prst="rect">
                <a:avLst/>
              </a:prstGeom>
              <a:blipFill>
                <a:blip r:embed="rId7"/>
                <a:stretch>
                  <a:fillRect l="-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0FE81AE-D824-667F-B898-93CA0E5A70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93508" y="3654482"/>
            <a:ext cx="3987838" cy="1560889"/>
          </a:xfrm>
        </p:spPr>
        <p:txBody>
          <a:bodyPr lIns="0" tIns="0" rIns="0" bIns="0" anchor="t"/>
          <a:lstStyle/>
          <a:p>
            <a:r>
              <a:rPr lang="en-US" sz="1600" dirty="0">
                <a:latin typeface="Arial"/>
                <a:cs typeface="Arial"/>
              </a:rPr>
              <a:t>Average R-squared value: </a:t>
            </a:r>
            <a:r>
              <a:rPr lang="en-US" sz="1600" dirty="0">
                <a:highlight>
                  <a:srgbClr val="00FFFF"/>
                </a:highlight>
                <a:latin typeface="Arial"/>
                <a:cs typeface="Arial"/>
              </a:rPr>
              <a:t>0.973</a:t>
            </a:r>
            <a:endParaRPr lang="en-US" sz="1600" dirty="0">
              <a:highlight>
                <a:srgbClr val="00FFFF"/>
              </a:highlight>
            </a:endParaRPr>
          </a:p>
          <a:p>
            <a:r>
              <a:rPr lang="en-US" sz="1600" dirty="0">
                <a:latin typeface="Arial"/>
                <a:cs typeface="Arial"/>
              </a:rPr>
              <a:t>R-squared values &gt; 0.9: </a:t>
            </a:r>
            <a:r>
              <a:rPr lang="en-US" sz="1600" dirty="0">
                <a:highlight>
                  <a:srgbClr val="00FFFF"/>
                </a:highlight>
                <a:latin typeface="Arial"/>
                <a:cs typeface="Arial"/>
              </a:rPr>
              <a:t>96.46%</a:t>
            </a:r>
          </a:p>
          <a:p>
            <a:endParaRPr lang="en-US" sz="1600">
              <a:highlight>
                <a:srgbClr val="00FFFF"/>
              </a:highlight>
            </a:endParaRPr>
          </a:p>
          <a:p>
            <a:pPr marL="0" indent="0">
              <a:buNone/>
            </a:pPr>
            <a:endParaRPr lang="en-US" sz="1600"/>
          </a:p>
          <a:p>
            <a:pPr marL="0" indent="0">
              <a:buNone/>
            </a:pPr>
            <a:r>
              <a:rPr lang="en-US" sz="1600" dirty="0">
                <a:latin typeface="Arial"/>
                <a:cs typeface="Arial"/>
              </a:rPr>
              <a:t>From strain 0.012, fitting quality is improved</a:t>
            </a:r>
          </a:p>
          <a:p>
            <a:pPr>
              <a:buFont typeface="Symbol" pitchFamily="2" charset="2"/>
              <a:buChar char="Þ"/>
            </a:pPr>
            <a:endParaRPr lang="en-US" sz="1600"/>
          </a:p>
        </p:txBody>
      </p:sp>
      <p:pic>
        <p:nvPicPr>
          <p:cNvPr id="2" name="6_Parameters_C1_to_C6_validation_final_step_4">
            <a:hlinkClick r:id="" action="ppaction://media"/>
            <a:extLst>
              <a:ext uri="{FF2B5EF4-FFF2-40B4-BE49-F238E27FC236}">
                <a16:creationId xmlns:a16="http://schemas.microsoft.com/office/drawing/2014/main" id="{49DD170F-D7D1-CED9-7FA1-170C4223369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10654" y="2637599"/>
            <a:ext cx="5013006" cy="3759754"/>
          </a:xfrm>
          <a:prstGeom prst="rect">
            <a:avLst/>
          </a:prstGeom>
        </p:spPr>
      </p:pic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D1C9020C-16BA-21FA-86BF-180386BFA24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60350" y="4623692"/>
            <a:ext cx="235294" cy="2352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4617F1-614C-818E-9150-EA8CE8F5763C}"/>
              </a:ext>
            </a:extLst>
          </p:cNvPr>
          <p:cNvSpPr txBox="1"/>
          <p:nvPr/>
        </p:nvSpPr>
        <p:spPr>
          <a:xfrm>
            <a:off x="7189075" y="4972522"/>
            <a:ext cx="2617695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/>
              <a:t>The model is validated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9521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3" grpId="0" build="allAtOnce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5878C5-8A08-E576-BB64-A17E86B5B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C3B267-2FE3-D460-ABDD-8E58C8B34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675" y="3555955"/>
            <a:ext cx="4845904" cy="24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9957A7-7B35-5A6E-1907-5346F3D77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675" y="860598"/>
            <a:ext cx="4615584" cy="2441448"/>
          </a:xfrm>
          <a:prstGeom prst="rect">
            <a:avLst/>
          </a:prstGeom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3CBE8B21-D4AD-C5C3-F073-7E7512110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482" y="5997402"/>
            <a:ext cx="4193777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000" b="0" i="1">
                <a:solidFill>
                  <a:srgbClr val="1F1F1F"/>
                </a:solidFill>
                <a:effectLst/>
                <a:latin typeface="+mn-lt"/>
              </a:rPr>
              <a:t>An overview of the hot stamping process sequence. </a:t>
            </a:r>
            <a:r>
              <a:rPr kumimoji="0" lang="en-US" altLang="en-US" sz="1000" b="0" i="1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Naderi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et al, 2011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B34E9346-B64E-72C1-5E31-67084A6A8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6955" y="3260475"/>
            <a:ext cx="5182829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Picture of hot forming and cold forming vehicle parts. Chang, Meng, et al, 2011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E37FB4B-985A-4A51-8EB5-DCE0F72118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099" y="2081322"/>
            <a:ext cx="453791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E4AA2AD-EB39-4F4E-A99B-CB8B0F537218}"/>
              </a:ext>
            </a:extLst>
          </p:cNvPr>
          <p:cNvSpPr txBox="1"/>
          <p:nvPr/>
        </p:nvSpPr>
        <p:spPr>
          <a:xfrm>
            <a:off x="274320" y="4381849"/>
            <a:ext cx="53162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1">
                <a:effectLst/>
                <a:latin typeface="+mn-lt"/>
              </a:rPr>
              <a:t>* Advanced steel applications in a modern car body structure. </a:t>
            </a:r>
            <a:r>
              <a:rPr lang="en-US" sz="1000" b="0" i="1" err="1">
                <a:effectLst/>
                <a:latin typeface="+mn-lt"/>
              </a:rPr>
              <a:t>Asghari</a:t>
            </a:r>
            <a:r>
              <a:rPr lang="en-US" sz="1000" b="0" i="1">
                <a:effectLst/>
                <a:latin typeface="+mn-lt"/>
              </a:rPr>
              <a:t> et al, MSEA 2013. </a:t>
            </a:r>
            <a:endParaRPr lang="en-US" sz="1000" i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69494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B3950-6838-49B8-3E7E-112273ABF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A3F53899-E4A9-97DA-AA76-169EEC66F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CB889E0C-534F-24D7-797B-5BACF7D0D2E3}"/>
              </a:ext>
            </a:extLst>
          </p:cNvPr>
          <p:cNvSpPr txBox="1">
            <a:spLocks/>
          </p:cNvSpPr>
          <p:nvPr/>
        </p:nvSpPr>
        <p:spPr>
          <a:xfrm>
            <a:off x="274320" y="1003775"/>
            <a:ext cx="4718785" cy="38171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/>
              <a:t>Stress function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E0AEF3C0-0269-F94E-1F2B-D4F057E19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19" y="1385495"/>
            <a:ext cx="5019576" cy="56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9327F177-D219-A1A7-D11F-87FDC20244ED}"/>
              </a:ext>
            </a:extLst>
          </p:cNvPr>
          <p:cNvSpPr txBox="1">
            <a:spLocks/>
          </p:cNvSpPr>
          <p:nvPr/>
        </p:nvSpPr>
        <p:spPr>
          <a:xfrm>
            <a:off x="274318" y="2279812"/>
            <a:ext cx="7301293" cy="2649094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/>
              <a:t>Strategy</a:t>
            </a:r>
          </a:p>
          <a:p>
            <a:pPr eaLnBrk="1" hangingPunct="1"/>
            <a:endParaRPr lang="en-US" sz="1800"/>
          </a:p>
          <a:p>
            <a:pPr eaLnBrk="1" hangingPunct="1"/>
            <a:endParaRPr lang="en-US" sz="1800" b="0"/>
          </a:p>
          <a:p>
            <a:pPr eaLnBrk="1" hangingPunct="1"/>
            <a:endParaRPr lang="en-US" sz="1800" b="0"/>
          </a:p>
          <a:p>
            <a:pPr eaLnBrk="1" hangingPunct="1"/>
            <a:endParaRPr lang="en-US" sz="18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70F461F-A079-E9D3-65FD-BE61A0471CD7}"/>
              </a:ext>
            </a:extLst>
          </p:cNvPr>
          <p:cNvSpPr/>
          <p:nvPr/>
        </p:nvSpPr>
        <p:spPr>
          <a:xfrm>
            <a:off x="3660152" y="1315618"/>
            <a:ext cx="773624" cy="716199"/>
          </a:xfrm>
          <a:prstGeom prst="ellipse">
            <a:avLst/>
          </a:prstGeom>
          <a:noFill/>
          <a:ln w="28575">
            <a:solidFill>
              <a:srgbClr val="CC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6CCDD0-3B28-790D-CA4A-6EEFF9F0BAD2}"/>
              </a:ext>
            </a:extLst>
          </p:cNvPr>
          <p:cNvGrpSpPr/>
          <p:nvPr/>
        </p:nvGrpSpPr>
        <p:grpSpPr>
          <a:xfrm>
            <a:off x="417187" y="2361803"/>
            <a:ext cx="11097480" cy="1406146"/>
            <a:chOff x="-404924" y="5014314"/>
            <a:chExt cx="8231811" cy="1286595"/>
          </a:xfrm>
        </p:grpSpPr>
        <p:sp>
          <p:nvSpPr>
            <p:cNvPr id="7" name="Rectangle 2">
              <a:extLst>
                <a:ext uri="{FF2B5EF4-FFF2-40B4-BE49-F238E27FC236}">
                  <a16:creationId xmlns:a16="http://schemas.microsoft.com/office/drawing/2014/main" id="{04D21B46-64CF-1ADA-9C26-B74D75129EFE}"/>
                </a:ext>
              </a:extLst>
            </p:cNvPr>
            <p:cNvSpPr/>
            <p:nvPr/>
          </p:nvSpPr>
          <p:spPr>
            <a:xfrm>
              <a:off x="1152505" y="5075471"/>
              <a:ext cx="1771913" cy="65014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cs typeface="Arial"/>
                </a:rPr>
                <a:t>Study temperature / strain-rate and stress relationship</a:t>
              </a:r>
            </a:p>
          </p:txBody>
        </p: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CC82424C-E5F8-0CEC-E6CC-9CE1DE7AA56E}"/>
                </a:ext>
              </a:extLst>
            </p:cNvPr>
            <p:cNvSpPr/>
            <p:nvPr/>
          </p:nvSpPr>
          <p:spPr>
            <a:xfrm>
              <a:off x="3247865" y="5084956"/>
              <a:ext cx="1019473" cy="625640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cs typeface="Arial"/>
                </a:rPr>
                <a:t>Define reference stress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2">
                  <a:extLst>
                    <a:ext uri="{FF2B5EF4-FFF2-40B4-BE49-F238E27FC236}">
                      <a16:creationId xmlns:a16="http://schemas.microsoft.com/office/drawing/2014/main" id="{110A9293-8FF1-EDCC-E373-986A03A4E3D3}"/>
                    </a:ext>
                  </a:extLst>
                </p:cNvPr>
                <p:cNvSpPr/>
                <p:nvPr/>
              </p:nvSpPr>
              <p:spPr>
                <a:xfrm>
                  <a:off x="4590361" y="5014314"/>
                  <a:ext cx="1172144" cy="755162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400">
                      <a:cs typeface="Arial"/>
                    </a:rPr>
                    <a:t>Develop equations </a:t>
                  </a:r>
                  <a:endParaRPr lang="en-US" sz="1400" b="0" i="1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̇"/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acc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&amp; 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oMath>
                    </m:oMathPara>
                  </a14:m>
                  <a:endParaRPr lang="en-US" sz="1400">
                    <a:cs typeface="Arial"/>
                  </a:endParaRPr>
                </a:p>
              </p:txBody>
            </p:sp>
          </mc:Choice>
          <mc:Fallback xmlns="">
            <p:sp>
              <p:nvSpPr>
                <p:cNvPr id="9" name="Rectangle 2">
                  <a:extLst>
                    <a:ext uri="{FF2B5EF4-FFF2-40B4-BE49-F238E27FC236}">
                      <a16:creationId xmlns:a16="http://schemas.microsoft.com/office/drawing/2014/main" id="{110A9293-8FF1-EDCC-E373-986A03A4E3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361" y="5014314"/>
                  <a:ext cx="1172144" cy="755162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2">
                  <a:extLst>
                    <a:ext uri="{FF2B5EF4-FFF2-40B4-BE49-F238E27FC236}">
                      <a16:creationId xmlns:a16="http://schemas.microsoft.com/office/drawing/2014/main" id="{7A98652C-0753-AA95-62B4-96BFF1080499}"/>
                    </a:ext>
                  </a:extLst>
                </p:cNvPr>
                <p:cNvSpPr/>
                <p:nvPr/>
              </p:nvSpPr>
              <p:spPr>
                <a:xfrm>
                  <a:off x="6061824" y="5014314"/>
                  <a:ext cx="1765063" cy="755162"/>
                </a:xfrm>
                <a:prstGeom prst="round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en-US" sz="1400">
                      <a:cs typeface="Arial"/>
                    </a:rPr>
                    <a:t>Develop parameter equations </a:t>
                  </a:r>
                  <a:endParaRPr lang="en-US" sz="1400" b="0" i="1"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400">
                    <a:cs typeface="Arial"/>
                  </a:endParaRPr>
                </a:p>
              </p:txBody>
            </p:sp>
          </mc:Choice>
          <mc:Fallback xmlns="">
            <p:sp>
              <p:nvSpPr>
                <p:cNvPr id="10" name="Rectangle 2">
                  <a:extLst>
                    <a:ext uri="{FF2B5EF4-FFF2-40B4-BE49-F238E27FC236}">
                      <a16:creationId xmlns:a16="http://schemas.microsoft.com/office/drawing/2014/main" id="{7A98652C-0753-AA95-62B4-96BFF10804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1824" y="5014314"/>
                  <a:ext cx="1765063" cy="755162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078D8BB1-3740-5ECC-21D5-57DB2AE37543}"/>
                </a:ext>
              </a:extLst>
            </p:cNvPr>
            <p:cNvCxnSpPr>
              <a:cxnSpLocks/>
            </p:cNvCxnSpPr>
            <p:nvPr/>
          </p:nvCxnSpPr>
          <p:spPr>
            <a:xfrm>
              <a:off x="2924419" y="5397776"/>
              <a:ext cx="3166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87AB127-A731-C288-8F11-1503187414A5}"/>
                </a:ext>
              </a:extLst>
            </p:cNvPr>
            <p:cNvCxnSpPr>
              <a:cxnSpLocks/>
            </p:cNvCxnSpPr>
            <p:nvPr/>
          </p:nvCxnSpPr>
          <p:spPr>
            <a:xfrm>
              <a:off x="4278167" y="5397776"/>
              <a:ext cx="3166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CB089FC-6640-5F87-F0CB-25E6F22B9EEB}"/>
                </a:ext>
              </a:extLst>
            </p:cNvPr>
            <p:cNvCxnSpPr>
              <a:cxnSpLocks/>
            </p:cNvCxnSpPr>
            <p:nvPr/>
          </p:nvCxnSpPr>
          <p:spPr>
            <a:xfrm>
              <a:off x="5762505" y="5397776"/>
              <a:ext cx="3166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6C6498BA-A409-1113-71C0-354B829BDFE5}"/>
                </a:ext>
              </a:extLst>
            </p:cNvPr>
            <p:cNvSpPr/>
            <p:nvPr/>
          </p:nvSpPr>
          <p:spPr>
            <a:xfrm>
              <a:off x="3463275" y="5879096"/>
              <a:ext cx="1604555" cy="42181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cs typeface="Arial"/>
                </a:rPr>
                <a:t>Fitting validation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E4835C7-E54C-F988-0A40-DD57B89BC8A2}"/>
                </a:ext>
              </a:extLst>
            </p:cNvPr>
            <p:cNvCxnSpPr>
              <a:cxnSpLocks/>
              <a:stCxn id="10" idx="2"/>
            </p:cNvCxnSpPr>
            <p:nvPr/>
          </p:nvCxnSpPr>
          <p:spPr>
            <a:xfrm>
              <a:off x="6944356" y="5769476"/>
              <a:ext cx="13432" cy="3205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D101EE70-4706-A2B8-8C1C-6BC31625E3D6}"/>
                </a:ext>
              </a:extLst>
            </p:cNvPr>
            <p:cNvCxnSpPr>
              <a:cxnSpLocks/>
              <a:endCxn id="14" idx="3"/>
            </p:cNvCxnSpPr>
            <p:nvPr/>
          </p:nvCxnSpPr>
          <p:spPr>
            <a:xfrm flipH="1">
              <a:off x="5067830" y="6090003"/>
              <a:ext cx="18879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AE08A19-C2EF-AF14-CC22-BC5C8B42F9BE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1374132" y="6090003"/>
              <a:ext cx="20891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CEF5743-5528-B746-59D3-EDE0299C8D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74132" y="5747675"/>
              <a:ext cx="0" cy="3423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372309E-1853-FF3C-F1C4-7016D80D04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0372" y="5929739"/>
              <a:ext cx="45376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0DD2E50C-FD73-6A24-06DD-8ACB1E9BCC48}"/>
                </a:ext>
              </a:extLst>
            </p:cNvPr>
            <p:cNvSpPr/>
            <p:nvPr/>
          </p:nvSpPr>
          <p:spPr>
            <a:xfrm>
              <a:off x="-404924" y="5750450"/>
              <a:ext cx="1386287" cy="421813"/>
            </a:xfrm>
            <a:prstGeom prst="parallelogram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400">
                  <a:cs typeface="Arial"/>
                </a:rPr>
                <a:t>Simulation validation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406209F-79AD-38CB-1DAC-BC8B3D51CF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318" y="3932398"/>
            <a:ext cx="3880706" cy="24890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51A2527-8BF5-951A-8FFA-9E6C3DD9B1BB}"/>
              </a:ext>
            </a:extLst>
          </p:cNvPr>
          <p:cNvGrpSpPr/>
          <p:nvPr/>
        </p:nvGrpSpPr>
        <p:grpSpPr>
          <a:xfrm>
            <a:off x="5119001" y="4321564"/>
            <a:ext cx="2450951" cy="1533078"/>
            <a:chOff x="8625062" y="1508495"/>
            <a:chExt cx="2450951" cy="153307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5563BB-955F-6246-F85C-30B41F20B536}"/>
                </a:ext>
              </a:extLst>
            </p:cNvPr>
            <p:cNvSpPr/>
            <p:nvPr/>
          </p:nvSpPr>
          <p:spPr>
            <a:xfrm>
              <a:off x="8625062" y="1508495"/>
              <a:ext cx="2191327" cy="145039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F781F6F-A83E-B578-5C39-43F3B0ABEBA0}"/>
                    </a:ext>
                  </a:extLst>
                </p:cNvPr>
                <p:cNvSpPr txBox="1"/>
                <p:nvPr/>
              </p:nvSpPr>
              <p:spPr>
                <a:xfrm>
                  <a:off x="8749037" y="1992631"/>
                  <a:ext cx="1914642" cy="104894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000" i="1" kern="100" smtClean="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0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000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  <m:t>ref</m:t>
                            </m:r>
                          </m:sub>
                        </m:sSub>
                        <m:r>
                          <a:rPr lang="en-US" sz="2000" i="1" kern="10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  <a:ea typeface="Aptos" panose="020B000402020202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sz="2000" i="1" kern="100">
                                <a:solidFill>
                                  <a:schemeClr val="bg1"/>
                                </a:solidFill>
                                <a:effectLst/>
                                <a:latin typeface="Cambria Math" panose="02040503050406030204" pitchFamily="18" charset="0"/>
                                <a:ea typeface="Aptos" panose="020B0004020202020204" pitchFamily="34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GB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σ</m:t>
                                </m:r>
                              </m:e>
                              <m:sub>
                                <m:acc>
                                  <m:accPr>
                                    <m:chr m:val="̇"/>
                                    <m:ctrlPr>
                                      <a:rPr lang="en-GB" sz="2000" i="1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000" kern="100">
                                        <a:solidFill>
                                          <a:schemeClr val="bg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Aptos" panose="020B0004020202020204" pitchFamily="34" charset="0"/>
                                        <a:cs typeface="Times New Roman" panose="02020603050405020304" pitchFamily="18" charset="0"/>
                                      </a:rPr>
                                      <m:t>ϵ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GB" sz="2000" i="1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2000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m:rPr>
                                    <m:nor/>
                                  </m:rPr>
                                  <a:rPr lang="en-US" sz="2000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RT</m:t>
                                </m:r>
                                <m:r>
                                  <m:rPr>
                                    <m:nor/>
                                  </m:rPr>
                                  <a:rPr lang="en-US" sz="2000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,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kern="10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Aptos" panose="020B0004020202020204" pitchFamily="34" charset="0"/>
                                    <a:cs typeface="Times New Roman" panose="02020603050405020304" pitchFamily="18" charset="0"/>
                                  </a:rPr>
                                  <m:t>QS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2000" kern="100">
                    <a:solidFill>
                      <a:schemeClr val="bg1"/>
                    </a:solidFill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endParaRPr>
                </a:p>
                <a:p>
                  <a:endParaRPr lang="en-US" sz="200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F781F6F-A83E-B578-5C39-43F3B0ABEB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9037" y="1992631"/>
                  <a:ext cx="1914642" cy="104894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Text Placeholder 7">
              <a:extLst>
                <a:ext uri="{FF2B5EF4-FFF2-40B4-BE49-F238E27FC236}">
                  <a16:creationId xmlns:a16="http://schemas.microsoft.com/office/drawing/2014/main" id="{D684D397-7A57-7C0E-8350-087EC50BFD41}"/>
                </a:ext>
              </a:extLst>
            </p:cNvPr>
            <p:cNvSpPr txBox="1">
              <a:spLocks/>
            </p:cNvSpPr>
            <p:nvPr/>
          </p:nvSpPr>
          <p:spPr>
            <a:xfrm>
              <a:off x="8625062" y="1591180"/>
              <a:ext cx="2450951" cy="372026"/>
            </a:xfrm>
            <a:prstGeom prst="rect">
              <a:avLst/>
            </a:prstGeom>
          </p:spPr>
          <p:txBody>
            <a:bodyPr lIns="0" tIns="0" rIns="0" bIns="0"/>
            <a:lstStyle>
              <a:lvl1pPr marL="2159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  <a:tabLst>
                  <a:tab pos="215900" algn="l"/>
                </a:tabLs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31800" indent="-215900" algn="l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  <a:tabLst>
                  <a:tab pos="4318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477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80000"/>
                <a:buFont typeface="Arial" panose="020B0604020202020204" pitchFamily="34" charset="0"/>
                <a:buChar char="•"/>
                <a:tabLst>
                  <a:tab pos="6477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636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100000"/>
                <a:buFont typeface="Arial" panose="020B0604020202020204" pitchFamily="34" charset="0"/>
                <a:buChar char="•"/>
                <a:tabLst>
                  <a:tab pos="8636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863600" indent="-215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tabLst>
                  <a:tab pos="89535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6100" indent="0" algn="just" eaLnBrk="1" hangingPunct="1">
                <a:lnSpc>
                  <a:spcPct val="150000"/>
                </a:lnSpc>
                <a:buNone/>
              </a:pPr>
              <a:r>
                <a:rPr lang="en-US" i="1">
                  <a:solidFill>
                    <a:schemeClr val="bg1"/>
                  </a:solidFill>
                </a:rPr>
                <a:t>Flow stress</a:t>
              </a:r>
            </a:p>
          </p:txBody>
        </p:sp>
      </p:grpSp>
      <p:pic>
        <p:nvPicPr>
          <p:cNvPr id="26" name="Picture 25" descr="A graph of a graph with a line and a straight line&#10;&#10;Description automatically generated with medium confidence">
            <a:extLst>
              <a:ext uri="{FF2B5EF4-FFF2-40B4-BE49-F238E27FC236}">
                <a16:creationId xmlns:a16="http://schemas.microsoft.com/office/drawing/2014/main" id="{9B779CF5-AA3F-BF05-3725-32E2550317D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853" t="1747" r="1532" b="567"/>
          <a:stretch/>
        </p:blipFill>
        <p:spPr>
          <a:xfrm>
            <a:off x="8121496" y="3670866"/>
            <a:ext cx="3705079" cy="278611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311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5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AF497-8E74-88DA-A7BC-058950C88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82273D8-7932-9D42-E866-9D8408523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EE7D10FC-87F1-9E90-66B7-FCB5CF19D498}"/>
              </a:ext>
            </a:extLst>
          </p:cNvPr>
          <p:cNvSpPr txBox="1">
            <a:spLocks/>
          </p:cNvSpPr>
          <p:nvPr/>
        </p:nvSpPr>
        <p:spPr>
          <a:xfrm>
            <a:off x="148813" y="953885"/>
            <a:ext cx="11473691" cy="2121009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sz="2000" b="1"/>
              <a:t>Experimental data</a:t>
            </a:r>
            <a:endParaRPr lang="en-GB" sz="2000"/>
          </a:p>
          <a:p>
            <a:pPr marL="501850" indent="-285750" algn="just" eaLnBrk="1" hangingPunct="1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r>
              <a:rPr lang="en-US"/>
              <a:t>Strain-rate dependency varies greatly between temperatures.</a:t>
            </a:r>
          </a:p>
          <a:p>
            <a:pPr marL="501850" indent="-285750" algn="just" eaLnBrk="1" hangingPunct="1">
              <a:lnSpc>
                <a:spcPct val="150000"/>
              </a:lnSpc>
              <a:buClr>
                <a:schemeClr val="tx1"/>
              </a:buClr>
              <a:buFontTx/>
              <a:buChar char="-"/>
            </a:pPr>
            <a:r>
              <a:rPr lang="en-GB"/>
              <a:t>Temperature affects thermal activation, deformation mechanisms and microstructural evolution.</a:t>
            </a:r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AD869EA-1FAB-C8BB-2A67-81E9DBE76D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9654" y="2880392"/>
            <a:ext cx="5074840" cy="32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AE3FB9-DDF0-F935-0B08-2011C4B22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215" y="2880392"/>
            <a:ext cx="5051613" cy="32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146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0C877-C958-0815-672A-695B7013B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AD8E9DA-8403-5948-15C4-16814F31D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FC16136-1A8C-03F2-866F-D2833BE387E4}"/>
              </a:ext>
            </a:extLst>
          </p:cNvPr>
          <p:cNvGrpSpPr/>
          <p:nvPr/>
        </p:nvGrpSpPr>
        <p:grpSpPr>
          <a:xfrm>
            <a:off x="274320" y="1047787"/>
            <a:ext cx="10319177" cy="3222864"/>
            <a:chOff x="274320" y="931213"/>
            <a:chExt cx="10319177" cy="3222864"/>
          </a:xfrm>
        </p:grpSpPr>
        <p:sp>
          <p:nvSpPr>
            <p:cNvPr id="8" name="Text Placeholder 7">
              <a:extLst>
                <a:ext uri="{FF2B5EF4-FFF2-40B4-BE49-F238E27FC236}">
                  <a16:creationId xmlns:a16="http://schemas.microsoft.com/office/drawing/2014/main" id="{13F6BD2F-AC1D-831B-3632-ECA6F9FF40F7}"/>
                </a:ext>
              </a:extLst>
            </p:cNvPr>
            <p:cNvSpPr txBox="1">
              <a:spLocks/>
            </p:cNvSpPr>
            <p:nvPr/>
          </p:nvSpPr>
          <p:spPr>
            <a:xfrm>
              <a:off x="274320" y="931213"/>
              <a:ext cx="2450951" cy="372026"/>
            </a:xfrm>
            <a:prstGeom prst="rect">
              <a:avLst/>
            </a:prstGeom>
          </p:spPr>
          <p:txBody>
            <a:bodyPr lIns="0" tIns="0" rIns="0" bIns="0"/>
            <a:lstStyle>
              <a:lvl1pPr marL="2159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  <a:tabLst>
                  <a:tab pos="215900" algn="l"/>
                </a:tabLs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31800" indent="-215900" algn="l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  <a:tabLst>
                  <a:tab pos="4318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477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80000"/>
                <a:buFont typeface="Arial" panose="020B0604020202020204" pitchFamily="34" charset="0"/>
                <a:buChar char="•"/>
                <a:tabLst>
                  <a:tab pos="6477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636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100000"/>
                <a:buFont typeface="Arial" panose="020B0604020202020204" pitchFamily="34" charset="0"/>
                <a:buChar char="•"/>
                <a:tabLst>
                  <a:tab pos="8636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863600" indent="-215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tabLst>
                  <a:tab pos="89535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16100" indent="0" algn="just" eaLnBrk="1" hangingPunct="1">
                <a:lnSpc>
                  <a:spcPct val="150000"/>
                </a:lnSpc>
                <a:buNone/>
              </a:pPr>
              <a:r>
                <a:rPr lang="en-US" sz="2000" b="1"/>
                <a:t>Given equations</a:t>
              </a:r>
            </a:p>
            <a:p>
              <a:pPr marL="216100" indent="0" algn="just" eaLnBrk="1" hangingPunct="1">
                <a:lnSpc>
                  <a:spcPct val="150000"/>
                </a:lnSpc>
                <a:buNone/>
              </a:pPr>
              <a:endParaRPr lang="en-US" sz="2000"/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961E9A2-F46D-4224-806C-45D269AE7615}"/>
                </a:ext>
              </a:extLst>
            </p:cNvPr>
            <p:cNvGrpSpPr/>
            <p:nvPr/>
          </p:nvGrpSpPr>
          <p:grpSpPr>
            <a:xfrm>
              <a:off x="304976" y="1368925"/>
              <a:ext cx="10288521" cy="2785152"/>
              <a:chOff x="304976" y="1368925"/>
              <a:chExt cx="10288521" cy="2785152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511AB91-FE6E-985B-3A22-A6EB002BD4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6717" r="3918" b="12981"/>
              <a:stretch/>
            </p:blipFill>
            <p:spPr>
              <a:xfrm>
                <a:off x="7253967" y="1740951"/>
                <a:ext cx="3339530" cy="953274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C7EBF392-3269-2894-9715-81DD658C7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r="1277"/>
              <a:stretch/>
            </p:blipFill>
            <p:spPr>
              <a:xfrm>
                <a:off x="3499592" y="3603497"/>
                <a:ext cx="5306075" cy="550580"/>
              </a:xfrm>
              <a:prstGeom prst="rect">
                <a:avLst/>
              </a:prstGeom>
            </p:spPr>
          </p:pic>
          <p:pic>
            <p:nvPicPr>
              <p:cNvPr id="15" name="Picture 14" descr="A mathematical equation with black text&#10;&#10;Description automatically generated">
                <a:extLst>
                  <a:ext uri="{FF2B5EF4-FFF2-40B4-BE49-F238E27FC236}">
                    <a16:creationId xmlns:a16="http://schemas.microsoft.com/office/drawing/2014/main" id="{03A79E69-0450-6CF2-6B15-D037B7E4AD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2277" b="7102"/>
              <a:stretch/>
            </p:blipFill>
            <p:spPr>
              <a:xfrm>
                <a:off x="304976" y="1863067"/>
                <a:ext cx="3194616" cy="870270"/>
              </a:xfrm>
              <a:prstGeom prst="rect">
                <a:avLst/>
              </a:prstGeom>
            </p:spPr>
          </p:pic>
          <p:sp>
            <p:nvSpPr>
              <p:cNvPr id="16" name="Text Placeholder 7">
                <a:extLst>
                  <a:ext uri="{FF2B5EF4-FFF2-40B4-BE49-F238E27FC236}">
                    <a16:creationId xmlns:a16="http://schemas.microsoft.com/office/drawing/2014/main" id="{F50C1C25-BFAD-B6CB-CEAE-7E64D32C5A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4976" y="1397140"/>
                <a:ext cx="5074056" cy="37202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15900" indent="-215900" algn="l" defTabSz="2159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  <a:tabLst>
                    <a:tab pos="215900" algn="l"/>
                  </a:tabLs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31800" indent="-215900" algn="l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  <a:tabLst>
                    <a:tab pos="4318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647700" indent="-215900" algn="l" defTabSz="2159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SzPct val="80000"/>
                  <a:buFont typeface="Arial" panose="020B0604020202020204" pitchFamily="34" charset="0"/>
                  <a:buChar char="•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863600" indent="-215900" algn="l" defTabSz="2159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863600" indent="-2159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16100" indent="0" algn="just" eaLnBrk="1" hangingPunct="1">
                  <a:lnSpc>
                    <a:spcPct val="150000"/>
                  </a:lnSpc>
                  <a:buNone/>
                </a:pPr>
                <a:r>
                  <a:rPr lang="en-US" i="1"/>
                  <a:t>Power-law (</a:t>
                </a:r>
                <a:r>
                  <a:rPr lang="en-US" sz="1400" i="1" err="1"/>
                  <a:t>Kleemola</a:t>
                </a:r>
                <a:r>
                  <a:rPr lang="en-US" sz="1400" i="1"/>
                  <a:t>, H.J. and Ranta-</a:t>
                </a:r>
                <a:r>
                  <a:rPr lang="en-US" sz="1400" i="1" err="1"/>
                  <a:t>Eskola</a:t>
                </a:r>
                <a:r>
                  <a:rPr lang="en-US" sz="1400" i="1"/>
                  <a:t>, A.J., 1979)</a:t>
                </a:r>
              </a:p>
            </p:txBody>
          </p:sp>
          <p:sp>
            <p:nvSpPr>
              <p:cNvPr id="17" name="Text Placeholder 7">
                <a:extLst>
                  <a:ext uri="{FF2B5EF4-FFF2-40B4-BE49-F238E27FC236}">
                    <a16:creationId xmlns:a16="http://schemas.microsoft.com/office/drawing/2014/main" id="{8F3DCB38-532D-2FA7-F635-DBCE52901C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19962" y="1368925"/>
                <a:ext cx="3218149" cy="37202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15900" indent="-215900" algn="l" defTabSz="2159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  <a:tabLst>
                    <a:tab pos="215900" algn="l"/>
                  </a:tabLs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31800" indent="-215900" algn="l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  <a:tabLst>
                    <a:tab pos="4318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647700" indent="-215900" algn="l" defTabSz="2159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SzPct val="80000"/>
                  <a:buFont typeface="Arial" panose="020B0604020202020204" pitchFamily="34" charset="0"/>
                  <a:buChar char="•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863600" indent="-215900" algn="l" defTabSz="2159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863600" indent="-2159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16100" indent="0" algn="just" eaLnBrk="1" hangingPunct="1">
                  <a:lnSpc>
                    <a:spcPct val="150000"/>
                  </a:lnSpc>
                  <a:buNone/>
                </a:pPr>
                <a:r>
                  <a:rPr lang="en-US" i="1"/>
                  <a:t>Wagoner </a:t>
                </a:r>
                <a:r>
                  <a:rPr lang="en-US" sz="1400" i="1"/>
                  <a:t>(Wagoner, R.H., 1981)</a:t>
                </a:r>
                <a:endParaRPr lang="en-US" i="1"/>
              </a:p>
            </p:txBody>
          </p:sp>
          <p:sp>
            <p:nvSpPr>
              <p:cNvPr id="18" name="Text Placeholder 7">
                <a:extLst>
                  <a:ext uri="{FF2B5EF4-FFF2-40B4-BE49-F238E27FC236}">
                    <a16:creationId xmlns:a16="http://schemas.microsoft.com/office/drawing/2014/main" id="{80C70608-1E19-7D02-42ED-118793A259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98739" y="3121845"/>
                <a:ext cx="2944053" cy="372026"/>
              </a:xfrm>
              <a:prstGeom prst="rect">
                <a:avLst/>
              </a:prstGeom>
            </p:spPr>
            <p:txBody>
              <a:bodyPr lIns="0" tIns="0" rIns="0" bIns="0"/>
              <a:lstStyle>
                <a:lvl1pPr marL="215900" indent="-215900" algn="l" defTabSz="2159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  <a:tabLst>
                    <a:tab pos="215900" algn="l"/>
                  </a:tabLst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31800" indent="-215900" algn="l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Font typeface="Arial" panose="020B0604020202020204" pitchFamily="34" charset="0"/>
                  <a:buChar char="•"/>
                  <a:tabLst>
                    <a:tab pos="4318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647700" indent="-215900" algn="l" defTabSz="2159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SzPct val="80000"/>
                  <a:buFont typeface="Arial" panose="020B0604020202020204" pitchFamily="34" charset="0"/>
                  <a:buChar char="•"/>
                  <a:tabLst>
                    <a:tab pos="6477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863600" indent="-215900" algn="l" defTabSz="215900" rtl="0" fontAlgn="base">
                  <a:spcBef>
                    <a:spcPct val="0"/>
                  </a:spcBef>
                  <a:spcAft>
                    <a:spcPct val="0"/>
                  </a:spcAft>
                  <a:buClr>
                    <a:srgbClr val="C00000"/>
                  </a:buClr>
                  <a:buSzPct val="100000"/>
                  <a:buFont typeface="Arial" panose="020B0604020202020204" pitchFamily="34" charset="0"/>
                  <a:buChar char="•"/>
                  <a:tabLst>
                    <a:tab pos="86360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863600" indent="-215900" algn="l" rtl="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-"/>
                  <a:tabLst>
                    <a:tab pos="895350" algn="l"/>
                  </a:tabLst>
                  <a:defRPr sz="16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16100" indent="0" algn="just" eaLnBrk="1" hangingPunct="1">
                  <a:lnSpc>
                    <a:spcPct val="150000"/>
                  </a:lnSpc>
                  <a:buNone/>
                </a:pPr>
                <a:r>
                  <a:rPr lang="en-US" i="1"/>
                  <a:t>Past student’s proposal</a:t>
                </a:r>
              </a:p>
            </p:txBody>
          </p:sp>
        </p:grpSp>
      </p:grp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D05F65A1-0E47-5AF9-7AE5-36AA254D00AA}"/>
              </a:ext>
            </a:extLst>
          </p:cNvPr>
          <p:cNvSpPr txBox="1">
            <a:spLocks/>
          </p:cNvSpPr>
          <p:nvPr/>
        </p:nvSpPr>
        <p:spPr>
          <a:xfrm>
            <a:off x="6316532" y="1047787"/>
            <a:ext cx="2450951" cy="37202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indent="0" algn="just" eaLnBrk="1" hangingPunct="1">
              <a:lnSpc>
                <a:spcPct val="150000"/>
              </a:lnSpc>
              <a:buNone/>
            </a:pPr>
            <a:endParaRPr lang="en-US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A28B8F-A051-9D1F-39C9-94EE6BF0C0C7}"/>
              </a:ext>
            </a:extLst>
          </p:cNvPr>
          <p:cNvSpPr txBox="1"/>
          <p:nvPr/>
        </p:nvSpPr>
        <p:spPr>
          <a:xfrm>
            <a:off x="304975" y="4806778"/>
            <a:ext cx="11313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rgbClr val="FF0000"/>
                </a:solidFill>
              </a:rPr>
              <a:t>=&gt; Assume simple linear or logarithmic relationship between normalized stress and strain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341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F8400-57FB-951C-3558-501702AF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7786E64-26BA-F54A-042E-998B92C34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4C7DE8D-766B-9EB4-E8CA-C214DFB5FBF3}"/>
              </a:ext>
            </a:extLst>
          </p:cNvPr>
          <p:cNvSpPr txBox="1">
            <a:spLocks/>
          </p:cNvSpPr>
          <p:nvPr/>
        </p:nvSpPr>
        <p:spPr>
          <a:xfrm>
            <a:off x="274320" y="986430"/>
            <a:ext cx="2607425" cy="37202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sz="2000" b="1"/>
              <a:t>Proposed equation</a:t>
            </a:r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FC13696-256A-72C2-E429-27DAD59CC359}"/>
              </a:ext>
            </a:extLst>
          </p:cNvPr>
          <p:cNvSpPr txBox="1">
            <a:spLocks/>
          </p:cNvSpPr>
          <p:nvPr/>
        </p:nvSpPr>
        <p:spPr>
          <a:xfrm>
            <a:off x="2084480" y="5080240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 err="1"/>
              <a:t>Tmp</a:t>
            </a:r>
            <a:r>
              <a:rPr lang="en-US" sz="1600"/>
              <a:t> 298.15K – 25C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9136CACC-AFAA-7241-EF8E-BF76C33B6BA8}"/>
              </a:ext>
            </a:extLst>
          </p:cNvPr>
          <p:cNvSpPr txBox="1">
            <a:spLocks/>
          </p:cNvSpPr>
          <p:nvPr/>
        </p:nvSpPr>
        <p:spPr>
          <a:xfrm>
            <a:off x="1619716" y="5429727"/>
            <a:ext cx="3717828" cy="105260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Smallest R-squared value: 0.968</a:t>
            </a:r>
          </a:p>
          <a:p>
            <a:pPr eaLnBrk="1" hangingPunct="1"/>
            <a:r>
              <a:rPr lang="en-US" sz="1600"/>
              <a:t>Largest R-squared value: 1</a:t>
            </a:r>
          </a:p>
          <a:p>
            <a:pPr eaLnBrk="1" hangingPunct="1"/>
            <a:r>
              <a:rPr lang="en-US" sz="1600"/>
              <a:t>Average value: </a:t>
            </a:r>
            <a:r>
              <a:rPr lang="en-GB" sz="1600"/>
              <a:t>0.993</a:t>
            </a:r>
          </a:p>
          <a:p>
            <a:pPr eaLnBrk="1" hangingPunct="1"/>
            <a:r>
              <a:rPr lang="en-US" sz="1600"/>
              <a:t>R-squared values &gt; 0.98: </a:t>
            </a:r>
            <a:r>
              <a:rPr lang="en-GB" sz="1600"/>
              <a:t>91.76%</a:t>
            </a:r>
            <a:endParaRPr lang="en-US" sz="1600"/>
          </a:p>
          <a:p>
            <a:pPr eaLnBrk="1" hangingPunct="1"/>
            <a:endParaRPr lang="en-US" sz="1600">
              <a:solidFill>
                <a:srgbClr val="FF0000"/>
              </a:solidFill>
            </a:endParaRPr>
          </a:p>
          <a:p>
            <a:pPr eaLnBrk="1" hangingPunct="1"/>
            <a:endParaRPr lang="en-US" sz="1600"/>
          </a:p>
          <a:p>
            <a:pPr eaLnBrk="1" hangingPunct="1">
              <a:buFont typeface="Symbol" pitchFamily="2" charset="2"/>
              <a:buChar char="Þ"/>
            </a:pPr>
            <a:endParaRPr lang="en-US" sz="160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DA5D479-A4A4-3AEF-7763-8CBE39685FA9}"/>
              </a:ext>
            </a:extLst>
          </p:cNvPr>
          <p:cNvSpPr txBox="1">
            <a:spLocks/>
          </p:cNvSpPr>
          <p:nvPr/>
        </p:nvSpPr>
        <p:spPr>
          <a:xfrm>
            <a:off x="7980455" y="5080240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 err="1"/>
              <a:t>Tmp</a:t>
            </a:r>
            <a:r>
              <a:rPr lang="en-US" sz="1600"/>
              <a:t> 373.15K – 100C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9BE6E9C-98C4-9D8E-CB93-0C7D8F9B265A}"/>
              </a:ext>
            </a:extLst>
          </p:cNvPr>
          <p:cNvSpPr txBox="1">
            <a:spLocks/>
          </p:cNvSpPr>
          <p:nvPr/>
        </p:nvSpPr>
        <p:spPr>
          <a:xfrm>
            <a:off x="7572410" y="5429727"/>
            <a:ext cx="3544558" cy="105260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Smallest R-squared value: 1</a:t>
            </a:r>
          </a:p>
          <a:p>
            <a:pPr eaLnBrk="1" hangingPunct="1"/>
            <a:r>
              <a:rPr lang="en-US" sz="1600"/>
              <a:t>Largest R-squared value: 1</a:t>
            </a:r>
          </a:p>
          <a:p>
            <a:pPr eaLnBrk="1" hangingPunct="1"/>
            <a:r>
              <a:rPr lang="en-US" sz="1600"/>
              <a:t>Average value: 1</a:t>
            </a:r>
          </a:p>
          <a:p>
            <a:pPr eaLnBrk="1" hangingPunct="1"/>
            <a:r>
              <a:rPr lang="en-US" sz="1600"/>
              <a:t>R-squared values &gt; 0.98: 100%</a:t>
            </a:r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>
              <a:buFont typeface="Symbol" pitchFamily="2" charset="2"/>
              <a:buChar char="Þ"/>
            </a:pPr>
            <a:endParaRPr lang="en-US" sz="1600"/>
          </a:p>
        </p:txBody>
      </p:sp>
      <p:pic>
        <p:nvPicPr>
          <p:cNvPr id="16" name="Picture 15" descr="A math equation with a plus and a plus&#10;&#10;Description automatically generated">
            <a:extLst>
              <a:ext uri="{FF2B5EF4-FFF2-40B4-BE49-F238E27FC236}">
                <a16:creationId xmlns:a16="http://schemas.microsoft.com/office/drawing/2014/main" id="{D1E0DA56-5A29-D406-76A4-00BBA18E69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1745" y="894630"/>
            <a:ext cx="5613400" cy="812800"/>
          </a:xfrm>
          <a:prstGeom prst="rect">
            <a:avLst/>
          </a:prstGeom>
        </p:spPr>
      </p:pic>
      <p:pic>
        <p:nvPicPr>
          <p:cNvPr id="2" name="1733227685383079.mp4">
            <a:hlinkClick r:id="" action="ppaction://media"/>
            <a:extLst>
              <a:ext uri="{FF2B5EF4-FFF2-40B4-BE49-F238E27FC236}">
                <a16:creationId xmlns:a16="http://schemas.microsoft.com/office/drawing/2014/main" id="{632AE16C-E279-BD55-0996-175F93CBF73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rcRect t="5292"/>
          <a:stretch/>
        </p:blipFill>
        <p:spPr>
          <a:xfrm>
            <a:off x="649289" y="1584482"/>
            <a:ext cx="4882682" cy="3468229"/>
          </a:xfrm>
          <a:prstGeom prst="rect">
            <a:avLst/>
          </a:prstGeom>
        </p:spPr>
      </p:pic>
      <p:pic>
        <p:nvPicPr>
          <p:cNvPr id="4" name="1733227645331679.mp4">
            <a:hlinkClick r:id="" action="ppaction://media"/>
            <a:extLst>
              <a:ext uri="{FF2B5EF4-FFF2-40B4-BE49-F238E27FC236}">
                <a16:creationId xmlns:a16="http://schemas.microsoft.com/office/drawing/2014/main" id="{8A003CEA-42CB-6168-D65C-A6EAEEE34F84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60031" y="1457235"/>
            <a:ext cx="4622401" cy="3466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4526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1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1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884FF-8A4D-69B0-5051-9CA0A0648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1D1D40D-DB2A-EC52-3492-2F6A3CD02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2674589-AB55-BF14-6E2F-7DEA8689D234}"/>
              </a:ext>
            </a:extLst>
          </p:cNvPr>
          <p:cNvSpPr txBox="1">
            <a:spLocks/>
          </p:cNvSpPr>
          <p:nvPr/>
        </p:nvSpPr>
        <p:spPr>
          <a:xfrm>
            <a:off x="274320" y="986430"/>
            <a:ext cx="2579716" cy="37202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sz="2000" b="1"/>
              <a:t>Proposed equation</a:t>
            </a:r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044B6B50-9511-4C9B-B21A-7A316C833877}"/>
              </a:ext>
            </a:extLst>
          </p:cNvPr>
          <p:cNvSpPr txBox="1">
            <a:spLocks/>
          </p:cNvSpPr>
          <p:nvPr/>
        </p:nvSpPr>
        <p:spPr>
          <a:xfrm>
            <a:off x="1024685" y="5158573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 err="1"/>
              <a:t>Tmp</a:t>
            </a:r>
            <a:r>
              <a:rPr lang="en-US" sz="1600"/>
              <a:t> 473.15K – 200C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0ABF8E0-E3F4-0C8C-2C33-42553C2D5F7B}"/>
              </a:ext>
            </a:extLst>
          </p:cNvPr>
          <p:cNvSpPr txBox="1">
            <a:spLocks/>
          </p:cNvSpPr>
          <p:nvPr/>
        </p:nvSpPr>
        <p:spPr>
          <a:xfrm>
            <a:off x="605001" y="5522417"/>
            <a:ext cx="3456636" cy="105260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Smallest R-squared value: 1</a:t>
            </a:r>
          </a:p>
          <a:p>
            <a:pPr eaLnBrk="1" hangingPunct="1"/>
            <a:r>
              <a:rPr lang="en-US" sz="1600"/>
              <a:t>Largest R-squared value: 1</a:t>
            </a:r>
          </a:p>
          <a:p>
            <a:pPr eaLnBrk="1" hangingPunct="1"/>
            <a:r>
              <a:rPr lang="en-US" sz="1600"/>
              <a:t>Average value: 1</a:t>
            </a:r>
          </a:p>
          <a:p>
            <a:pPr eaLnBrk="1" hangingPunct="1"/>
            <a:r>
              <a:rPr lang="en-US" sz="1600"/>
              <a:t>R-squared values &gt; 0.98: 100%</a:t>
            </a:r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>
              <a:buFont typeface="Symbol" pitchFamily="2" charset="2"/>
              <a:buChar char="Þ"/>
            </a:pPr>
            <a:endParaRPr lang="en-US" sz="1600"/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B15E2327-F25B-8686-DCA7-DE9F9BD41C9A}"/>
              </a:ext>
            </a:extLst>
          </p:cNvPr>
          <p:cNvSpPr txBox="1">
            <a:spLocks/>
          </p:cNvSpPr>
          <p:nvPr/>
        </p:nvSpPr>
        <p:spPr>
          <a:xfrm>
            <a:off x="5195301" y="5158575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 err="1"/>
              <a:t>Tmp</a:t>
            </a:r>
            <a:r>
              <a:rPr lang="en-US" sz="1600"/>
              <a:t> 573.15K – 300C 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2DAC6D61-FB6A-218F-FB10-E3DF99BE46EE}"/>
              </a:ext>
            </a:extLst>
          </p:cNvPr>
          <p:cNvSpPr txBox="1">
            <a:spLocks/>
          </p:cNvSpPr>
          <p:nvPr/>
        </p:nvSpPr>
        <p:spPr>
          <a:xfrm>
            <a:off x="4775615" y="5483749"/>
            <a:ext cx="3456636" cy="105260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Smallest R-squared value: 1</a:t>
            </a:r>
          </a:p>
          <a:p>
            <a:pPr eaLnBrk="1" hangingPunct="1"/>
            <a:r>
              <a:rPr lang="en-US" sz="1600"/>
              <a:t>Largest R-squared value: 1</a:t>
            </a:r>
          </a:p>
          <a:p>
            <a:pPr eaLnBrk="1" hangingPunct="1"/>
            <a:r>
              <a:rPr lang="en-US" sz="1600"/>
              <a:t>Average value: 1</a:t>
            </a:r>
          </a:p>
          <a:p>
            <a:pPr eaLnBrk="1" hangingPunct="1"/>
            <a:r>
              <a:rPr lang="en-US" sz="1600"/>
              <a:t>R-squared values &gt; 0.98: 100%</a:t>
            </a:r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>
              <a:buFont typeface="Symbol" pitchFamily="2" charset="2"/>
              <a:buChar char="Þ"/>
            </a:pPr>
            <a:endParaRPr lang="en-US" sz="160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FDD24ACA-88B9-DCA7-EDF1-14610D8203BC}"/>
              </a:ext>
            </a:extLst>
          </p:cNvPr>
          <p:cNvSpPr txBox="1">
            <a:spLocks/>
          </p:cNvSpPr>
          <p:nvPr/>
        </p:nvSpPr>
        <p:spPr>
          <a:xfrm>
            <a:off x="9047310" y="5158574"/>
            <a:ext cx="2353943" cy="289715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sz="1600" err="1"/>
              <a:t>Tmp</a:t>
            </a:r>
            <a:r>
              <a:rPr lang="en-US" sz="1600"/>
              <a:t> 673.15K – 500C 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8B4E89E-984D-3771-C5A6-6D856DDE8D5C}"/>
              </a:ext>
            </a:extLst>
          </p:cNvPr>
          <p:cNvSpPr txBox="1">
            <a:spLocks/>
          </p:cNvSpPr>
          <p:nvPr/>
        </p:nvSpPr>
        <p:spPr>
          <a:xfrm>
            <a:off x="8612405" y="5484608"/>
            <a:ext cx="3554786" cy="105260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1600"/>
              <a:t>Smallest R-squared value: 0.975</a:t>
            </a:r>
          </a:p>
          <a:p>
            <a:pPr eaLnBrk="1" hangingPunct="1"/>
            <a:r>
              <a:rPr lang="en-US" sz="1600"/>
              <a:t>Largest R-squared value: 1</a:t>
            </a:r>
          </a:p>
          <a:p>
            <a:pPr eaLnBrk="1" hangingPunct="1"/>
            <a:r>
              <a:rPr lang="en-US" sz="1600"/>
              <a:t>Average value: 0.999</a:t>
            </a:r>
          </a:p>
          <a:p>
            <a:pPr eaLnBrk="1" hangingPunct="1"/>
            <a:r>
              <a:rPr lang="en-US" sz="1600"/>
              <a:t>R-squared values &gt; 0.98: </a:t>
            </a:r>
            <a:r>
              <a:rPr lang="en-GB" sz="1600"/>
              <a:t>98.82%</a:t>
            </a:r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>
              <a:buFont typeface="Symbol" pitchFamily="2" charset="2"/>
              <a:buChar char="Þ"/>
            </a:pPr>
            <a:endParaRPr lang="en-US" sz="1600"/>
          </a:p>
        </p:txBody>
      </p:sp>
      <p:pic>
        <p:nvPicPr>
          <p:cNvPr id="18" name="Picture 17" descr="A math equation with a plus and a plus&#10;&#10;Description automatically generated">
            <a:extLst>
              <a:ext uri="{FF2B5EF4-FFF2-40B4-BE49-F238E27FC236}">
                <a16:creationId xmlns:a16="http://schemas.microsoft.com/office/drawing/2014/main" id="{767FD073-F734-889E-99B4-50D6E8C83B5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4036" y="900798"/>
            <a:ext cx="5613400" cy="812800"/>
          </a:xfrm>
          <a:prstGeom prst="rect">
            <a:avLst/>
          </a:prstGeom>
        </p:spPr>
      </p:pic>
      <p:pic>
        <p:nvPicPr>
          <p:cNvPr id="2" name="1733227315644095.mp4">
            <a:hlinkClick r:id="" action="ppaction://media"/>
            <a:extLst>
              <a:ext uri="{FF2B5EF4-FFF2-40B4-BE49-F238E27FC236}">
                <a16:creationId xmlns:a16="http://schemas.microsoft.com/office/drawing/2014/main" id="{C08A13D3-3798-0998-A113-42203CCBB75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rcRect l="4119" t="4802" r="7850"/>
          <a:stretch/>
        </p:blipFill>
        <p:spPr>
          <a:xfrm>
            <a:off x="4047908" y="1693876"/>
            <a:ext cx="4111257" cy="3334484"/>
          </a:xfrm>
          <a:prstGeom prst="rect">
            <a:avLst/>
          </a:prstGeom>
        </p:spPr>
      </p:pic>
      <p:pic>
        <p:nvPicPr>
          <p:cNvPr id="4" name="1733227349783117.mp4">
            <a:hlinkClick r:id="" action="ppaction://media"/>
            <a:extLst>
              <a:ext uri="{FF2B5EF4-FFF2-40B4-BE49-F238E27FC236}">
                <a16:creationId xmlns:a16="http://schemas.microsoft.com/office/drawing/2014/main" id="{77F209C3-51CA-49CE-F4B2-A42CCCD665A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rcRect l="4274" r="7389"/>
          <a:stretch/>
        </p:blipFill>
        <p:spPr>
          <a:xfrm>
            <a:off x="8101616" y="1508893"/>
            <a:ext cx="4090384" cy="3472792"/>
          </a:xfrm>
          <a:prstGeom prst="rect">
            <a:avLst/>
          </a:prstGeom>
        </p:spPr>
      </p:pic>
      <p:pic>
        <p:nvPicPr>
          <p:cNvPr id="12" name="1733227374433222.mp4">
            <a:hlinkClick r:id="" action="ppaction://media"/>
            <a:extLst>
              <a:ext uri="{FF2B5EF4-FFF2-40B4-BE49-F238E27FC236}">
                <a16:creationId xmlns:a16="http://schemas.microsoft.com/office/drawing/2014/main" id="{0FEF086E-00CA-CADC-F30E-1F71C7EF57C3}"/>
              </a:ext>
            </a:extLst>
          </p:cNvPr>
          <p:cNvPicPr>
            <a:picLocks noChangeAspect="1"/>
          </p:cNvPicPr>
          <p:nvPr>
            <a:vide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3"/>
          <a:srcRect l="3118" r="8587"/>
          <a:stretch/>
        </p:blipFill>
        <p:spPr>
          <a:xfrm>
            <a:off x="-35219" y="1516940"/>
            <a:ext cx="4104000" cy="348603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6192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21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1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12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1310C-7861-2A79-A970-E5789CE07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AA6B490-EBF6-35BC-4F3D-FDF45792C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F01781A-5CB3-6FCD-6F2C-225C31A86C87}"/>
              </a:ext>
            </a:extLst>
          </p:cNvPr>
          <p:cNvSpPr txBox="1">
            <a:spLocks/>
          </p:cNvSpPr>
          <p:nvPr/>
        </p:nvSpPr>
        <p:spPr>
          <a:xfrm>
            <a:off x="274319" y="986430"/>
            <a:ext cx="5616117" cy="372026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sz="2000" b="1"/>
              <a:t>Proposed equation vs given equations</a:t>
            </a:r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 b="1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C298C3E-366D-B3D0-F05C-A6AB15BCA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937672"/>
              </p:ext>
            </p:extLst>
          </p:nvPr>
        </p:nvGraphicFramePr>
        <p:xfrm>
          <a:off x="520995" y="1594297"/>
          <a:ext cx="112598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345">
                  <a:extLst>
                    <a:ext uri="{9D8B030D-6E8A-4147-A177-3AD203B41FA5}">
                      <a16:colId xmlns:a16="http://schemas.microsoft.com/office/drawing/2014/main" val="1646397934"/>
                    </a:ext>
                  </a:extLst>
                </a:gridCol>
                <a:gridCol w="1385859">
                  <a:extLst>
                    <a:ext uri="{9D8B030D-6E8A-4147-A177-3AD203B41FA5}">
                      <a16:colId xmlns:a16="http://schemas.microsoft.com/office/drawing/2014/main" val="2849474667"/>
                    </a:ext>
                  </a:extLst>
                </a:gridCol>
                <a:gridCol w="1455935">
                  <a:extLst>
                    <a:ext uri="{9D8B030D-6E8A-4147-A177-3AD203B41FA5}">
                      <a16:colId xmlns:a16="http://schemas.microsoft.com/office/drawing/2014/main" val="1738532822"/>
                    </a:ext>
                  </a:extLst>
                </a:gridCol>
                <a:gridCol w="1455935">
                  <a:extLst>
                    <a:ext uri="{9D8B030D-6E8A-4147-A177-3AD203B41FA5}">
                      <a16:colId xmlns:a16="http://schemas.microsoft.com/office/drawing/2014/main" val="3254099682"/>
                    </a:ext>
                  </a:extLst>
                </a:gridCol>
                <a:gridCol w="1455935">
                  <a:extLst>
                    <a:ext uri="{9D8B030D-6E8A-4147-A177-3AD203B41FA5}">
                      <a16:colId xmlns:a16="http://schemas.microsoft.com/office/drawing/2014/main" val="1708772161"/>
                    </a:ext>
                  </a:extLst>
                </a:gridCol>
                <a:gridCol w="1455935">
                  <a:extLst>
                    <a:ext uri="{9D8B030D-6E8A-4147-A177-3AD203B41FA5}">
                      <a16:colId xmlns:a16="http://schemas.microsoft.com/office/drawing/2014/main" val="3098618386"/>
                    </a:ext>
                  </a:extLst>
                </a:gridCol>
                <a:gridCol w="1455935">
                  <a:extLst>
                    <a:ext uri="{9D8B030D-6E8A-4147-A177-3AD203B41FA5}">
                      <a16:colId xmlns:a16="http://schemas.microsoft.com/office/drawing/2014/main" val="3528401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R-squared 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/>
                        <a:t>298.15K – 25C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473.15K – 300C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5299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2-parameter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Wagoner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4-parameter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2-parameter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Wagoner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4-parameter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720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Average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0.838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0.955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eaLnBrk="1" hangingPunct="1"/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0.993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0.674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-2.49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0847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R-square values &gt; 0.98</a:t>
                      </a:r>
                      <a:endParaRPr lang="en-FI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82.35%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49.41%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tx1"/>
                          </a:solidFill>
                        </a:rPr>
                        <a:t>91.76%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/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333702"/>
                  </a:ext>
                </a:extLst>
              </a:tr>
            </a:tbl>
          </a:graphicData>
        </a:graphic>
      </p:graphicFrame>
      <p:pic>
        <p:nvPicPr>
          <p:cNvPr id="25" name="Picture 24">
            <a:extLst>
              <a:ext uri="{FF2B5EF4-FFF2-40B4-BE49-F238E27FC236}">
                <a16:creationId xmlns:a16="http://schemas.microsoft.com/office/drawing/2014/main" id="{B4012FBC-FE51-190E-BA7F-333AD41D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6068" y="3429000"/>
            <a:ext cx="3644900" cy="2959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BF3A9B5-17E7-637B-C2BB-37645A1A62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05147" y="3429000"/>
            <a:ext cx="3644900" cy="2959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0255B31-0E2F-4626-4EC6-FB334736C5D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104224" y="3429000"/>
            <a:ext cx="3644900" cy="2959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1714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23DF01-A870-D719-7CC3-CAD53E903C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4001" y="1152000"/>
            <a:ext cx="11425767" cy="999596"/>
          </a:xfrm>
        </p:spPr>
        <p:txBody>
          <a:bodyPr/>
          <a:lstStyle/>
          <a:p>
            <a:r>
              <a:rPr lang="en-US"/>
              <a:t>Parameter calibration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C64DD-56F1-DA91-EE79-1F7C59B87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4002" y="1684800"/>
            <a:ext cx="5507320" cy="999597"/>
          </a:xfrm>
        </p:spPr>
        <p:txBody>
          <a:bodyPr/>
          <a:lstStyle/>
          <a:p>
            <a:r>
              <a:rPr lang="en-US"/>
              <a:t>Fix values for each parameter: Straight lines!!</a:t>
            </a:r>
          </a:p>
          <a:p>
            <a:pPr marL="0" indent="0">
              <a:buNone/>
            </a:pPr>
            <a:endParaRPr lang="en-US" b="1"/>
          </a:p>
          <a:p>
            <a:pPr marL="0" indent="0">
              <a:buNone/>
            </a:pPr>
            <a:r>
              <a:rPr lang="en-US" b="1"/>
              <a:t>=&gt; Parameters evolving with strain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FEBCD3-7D48-F728-3682-6301BDC53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BB4926E-CD3B-C2E3-0223-7F6F654CDA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6499641"/>
              </p:ext>
            </p:extLst>
          </p:nvPr>
        </p:nvGraphicFramePr>
        <p:xfrm>
          <a:off x="6300680" y="1705931"/>
          <a:ext cx="525214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035">
                  <a:extLst>
                    <a:ext uri="{9D8B030D-6E8A-4147-A177-3AD203B41FA5}">
                      <a16:colId xmlns:a16="http://schemas.microsoft.com/office/drawing/2014/main" val="57399836"/>
                    </a:ext>
                  </a:extLst>
                </a:gridCol>
                <a:gridCol w="1313035">
                  <a:extLst>
                    <a:ext uri="{9D8B030D-6E8A-4147-A177-3AD203B41FA5}">
                      <a16:colId xmlns:a16="http://schemas.microsoft.com/office/drawing/2014/main" val="629641205"/>
                    </a:ext>
                  </a:extLst>
                </a:gridCol>
                <a:gridCol w="1313035">
                  <a:extLst>
                    <a:ext uri="{9D8B030D-6E8A-4147-A177-3AD203B41FA5}">
                      <a16:colId xmlns:a16="http://schemas.microsoft.com/office/drawing/2014/main" val="1834392537"/>
                    </a:ext>
                  </a:extLst>
                </a:gridCol>
                <a:gridCol w="1313035">
                  <a:extLst>
                    <a:ext uri="{9D8B030D-6E8A-4147-A177-3AD203B41FA5}">
                      <a16:colId xmlns:a16="http://schemas.microsoft.com/office/drawing/2014/main" val="4286923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16510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-0.2019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1.2960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0.3338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-0.0141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124649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6E1DE7C-C5AB-8B02-3D8C-8CA2A230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647155" y="2779298"/>
            <a:ext cx="4905664" cy="3262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CAD8AF-3175-572E-26D7-4AEC454B79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6268" y="2779298"/>
            <a:ext cx="6420476" cy="3262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804A6F-F5FD-2664-9E4F-24B4FEC4567B}"/>
              </a:ext>
            </a:extLst>
          </p:cNvPr>
          <p:cNvSpPr txBox="1"/>
          <p:nvPr/>
        </p:nvSpPr>
        <p:spPr>
          <a:xfrm>
            <a:off x="7799699" y="1286540"/>
            <a:ext cx="22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Average at 473.15K</a:t>
            </a:r>
          </a:p>
        </p:txBody>
      </p:sp>
    </p:spTree>
    <p:extLst>
      <p:ext uri="{BB962C8B-B14F-4D97-AF65-F5344CB8AC3E}">
        <p14:creationId xmlns:p14="http://schemas.microsoft.com/office/powerpoint/2010/main" val="4284845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uiExpand="1" build="p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0D770-FB06-B291-5441-1407339E8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76CB88-01CE-FF59-38AC-67921760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1D985F1-1086-F7D5-7848-6DF0A4C771C5}"/>
              </a:ext>
            </a:extLst>
          </p:cNvPr>
          <p:cNvSpPr txBox="1">
            <a:spLocks/>
          </p:cNvSpPr>
          <p:nvPr/>
        </p:nvSpPr>
        <p:spPr>
          <a:xfrm>
            <a:off x="274320" y="950335"/>
            <a:ext cx="2379670" cy="504149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sz="2000" b="1"/>
              <a:t>C1-C4 calibration</a:t>
            </a:r>
          </a:p>
          <a:p>
            <a:pPr marL="0" indent="0">
              <a:buNone/>
            </a:pPr>
            <a:endParaRPr lang="en-GB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72E12E8-5812-DB35-D2A5-50B855BEF0FF}"/>
              </a:ext>
            </a:extLst>
          </p:cNvPr>
          <p:cNvSpPr txBox="1"/>
          <p:nvPr/>
        </p:nvSpPr>
        <p:spPr>
          <a:xfrm>
            <a:off x="478560" y="1370919"/>
            <a:ext cx="10460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Low strain: </a:t>
            </a:r>
            <a:r>
              <a:rPr lang="en-GB"/>
              <a:t>Steep rise at small strain + gradual trends in the low-strain range</a:t>
            </a:r>
            <a:endParaRPr lang="en-US"/>
          </a:p>
          <a:p>
            <a:pPr marL="285750" indent="-285750">
              <a:buFontTx/>
              <a:buChar char="-"/>
            </a:pPr>
            <a:r>
              <a:rPr lang="en-US"/>
              <a:t>Intermediate strain: </a:t>
            </a:r>
            <a:r>
              <a:rPr lang="en-GB"/>
              <a:t>Microstructural transformation (elasticity to plasticity)</a:t>
            </a:r>
          </a:p>
          <a:p>
            <a:pPr marL="285750" indent="-285750">
              <a:buFontTx/>
              <a:buChar char="-"/>
            </a:pPr>
            <a:r>
              <a:rPr lang="en-US"/>
              <a:t>Large strain: </a:t>
            </a:r>
            <a:r>
              <a:rPr lang="en-GB"/>
              <a:t>Steady-state plastic deformation</a:t>
            </a:r>
            <a:endParaRPr lang="en-US"/>
          </a:p>
        </p:txBody>
      </p:sp>
      <p:pic>
        <p:nvPicPr>
          <p:cNvPr id="4" name="1733227898099239.mp4">
            <a:hlinkClick r:id="" action="ppaction://media"/>
            <a:extLst>
              <a:ext uri="{FF2B5EF4-FFF2-40B4-BE49-F238E27FC236}">
                <a16:creationId xmlns:a16="http://schemas.microsoft.com/office/drawing/2014/main" id="{6ED8A4AA-5C8C-17B3-705C-8D3F8007071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8203" t="3557" r="8696"/>
          <a:stretch/>
        </p:blipFill>
        <p:spPr>
          <a:xfrm>
            <a:off x="157363" y="2517533"/>
            <a:ext cx="5938638" cy="3555792"/>
          </a:xfrm>
          <a:prstGeom prst="rect">
            <a:avLst/>
          </a:prstGeom>
        </p:spPr>
      </p:pic>
      <p:pic>
        <p:nvPicPr>
          <p:cNvPr id="5" name="1733227959558390.mp4">
            <a:hlinkClick r:id="" action="ppaction://media"/>
            <a:extLst>
              <a:ext uri="{FF2B5EF4-FFF2-40B4-BE49-F238E27FC236}">
                <a16:creationId xmlns:a16="http://schemas.microsoft.com/office/drawing/2014/main" id="{69C4412A-131E-6A35-3B4B-EFC39B7843BE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rcRect l="7936" t="4060" r="8517"/>
          <a:stretch/>
        </p:blipFill>
        <p:spPr>
          <a:xfrm>
            <a:off x="6096000" y="2498652"/>
            <a:ext cx="6096000" cy="35557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728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12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21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0D770-FB06-B291-5441-1407339E8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3E76CB88-01CE-FF59-38AC-679217608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1D985F1-1086-F7D5-7848-6DF0A4C771C5}"/>
              </a:ext>
            </a:extLst>
          </p:cNvPr>
          <p:cNvSpPr txBox="1">
            <a:spLocks/>
          </p:cNvSpPr>
          <p:nvPr/>
        </p:nvSpPr>
        <p:spPr>
          <a:xfrm>
            <a:off x="274320" y="950335"/>
            <a:ext cx="2379670" cy="504149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sz="2000" b="1"/>
              <a:t>C1-C4 calibration</a:t>
            </a:r>
          </a:p>
          <a:p>
            <a:pPr marL="0" indent="0">
              <a:buNone/>
            </a:pPr>
            <a:endParaRPr lang="en-GB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C48A2-9335-637E-0DFF-728195ECA7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43653" y="1449623"/>
            <a:ext cx="7977214" cy="119933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BE8D04-AD06-081C-3997-1EBF478812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61859" y="2571318"/>
            <a:ext cx="6582661" cy="11505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7FC973-A51A-4D5F-7B3B-11937679A70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74320" y="3794054"/>
            <a:ext cx="6335030" cy="12670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07709-7AE1-AB3C-4A83-C828735ACD2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43653" y="5061060"/>
            <a:ext cx="7565814" cy="11848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94956B-22AB-BFA2-E416-BB594BFDD5B0}"/>
              </a:ext>
            </a:extLst>
          </p:cNvPr>
          <p:cNvSpPr/>
          <p:nvPr/>
        </p:nvSpPr>
        <p:spPr>
          <a:xfrm>
            <a:off x="8414326" y="2725970"/>
            <a:ext cx="2918691" cy="140606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Chosen thresholds</a:t>
            </a:r>
          </a:p>
          <a:p>
            <a:pPr algn="ctr"/>
            <a:r>
              <a:rPr lang="en-US"/>
              <a:t>Threshold1 = 0.002</a:t>
            </a:r>
          </a:p>
          <a:p>
            <a:pPr algn="ctr"/>
            <a:r>
              <a:rPr lang="en-US"/>
              <a:t>Threshold2 = 0.04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50994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048425-61C9-7652-0878-F8A4CEC43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778950A-1E55-A69E-F87A-E9FEC2A5B3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7830151"/>
              </p:ext>
            </p:extLst>
          </p:nvPr>
        </p:nvGraphicFramePr>
        <p:xfrm>
          <a:off x="488863" y="1493936"/>
          <a:ext cx="11428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018">
                  <a:extLst>
                    <a:ext uri="{9D8B030D-6E8A-4147-A177-3AD203B41FA5}">
                      <a16:colId xmlns:a16="http://schemas.microsoft.com/office/drawing/2014/main" val="720968901"/>
                    </a:ext>
                  </a:extLst>
                </a:gridCol>
                <a:gridCol w="1866160">
                  <a:extLst>
                    <a:ext uri="{9D8B030D-6E8A-4147-A177-3AD203B41FA5}">
                      <a16:colId xmlns:a16="http://schemas.microsoft.com/office/drawing/2014/main" val="2082296097"/>
                    </a:ext>
                  </a:extLst>
                </a:gridCol>
                <a:gridCol w="1866160">
                  <a:extLst>
                    <a:ext uri="{9D8B030D-6E8A-4147-A177-3AD203B41FA5}">
                      <a16:colId xmlns:a16="http://schemas.microsoft.com/office/drawing/2014/main" val="842030944"/>
                    </a:ext>
                  </a:extLst>
                </a:gridCol>
                <a:gridCol w="1866160">
                  <a:extLst>
                    <a:ext uri="{9D8B030D-6E8A-4147-A177-3AD203B41FA5}">
                      <a16:colId xmlns:a16="http://schemas.microsoft.com/office/drawing/2014/main" val="1927987580"/>
                    </a:ext>
                  </a:extLst>
                </a:gridCol>
                <a:gridCol w="1866160">
                  <a:extLst>
                    <a:ext uri="{9D8B030D-6E8A-4147-A177-3AD203B41FA5}">
                      <a16:colId xmlns:a16="http://schemas.microsoft.com/office/drawing/2014/main" val="1017155912"/>
                    </a:ext>
                  </a:extLst>
                </a:gridCol>
                <a:gridCol w="1866160">
                  <a:extLst>
                    <a:ext uri="{9D8B030D-6E8A-4147-A177-3AD203B41FA5}">
                      <a16:colId xmlns:a16="http://schemas.microsoft.com/office/drawing/2014/main" val="626778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298.15K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373.15K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473.15K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573.15K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673.15K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09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52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92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2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274231"/>
                  </a:ext>
                </a:extLst>
              </a:tr>
            </a:tbl>
          </a:graphicData>
        </a:graphic>
      </p:graphicFrame>
      <p:sp>
        <p:nvSpPr>
          <p:cNvPr id="3" name="Titel 2">
            <a:extLst>
              <a:ext uri="{FF2B5EF4-FFF2-40B4-BE49-F238E27FC236}">
                <a16:creationId xmlns:a16="http://schemas.microsoft.com/office/drawing/2014/main" id="{79EEBDAF-7037-43A3-5A4B-2464DA51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21DCDFD-96A4-EC9A-950D-E97010247964}"/>
              </a:ext>
            </a:extLst>
          </p:cNvPr>
          <p:cNvSpPr txBox="1">
            <a:spLocks/>
          </p:cNvSpPr>
          <p:nvPr/>
        </p:nvSpPr>
        <p:spPr>
          <a:xfrm>
            <a:off x="274319" y="950336"/>
            <a:ext cx="7384830" cy="543600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sz="2000" b="1"/>
              <a:t>Parameter calibration result – fixed thresholds</a:t>
            </a:r>
            <a:endParaRPr lang="en-GB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3777174-D811-C4B4-F23B-5362ACEC64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002348"/>
              </p:ext>
            </p:extLst>
          </p:nvPr>
        </p:nvGraphicFramePr>
        <p:xfrm>
          <a:off x="488863" y="1493936"/>
          <a:ext cx="11428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8018">
                  <a:extLst>
                    <a:ext uri="{9D8B030D-6E8A-4147-A177-3AD203B41FA5}">
                      <a16:colId xmlns:a16="http://schemas.microsoft.com/office/drawing/2014/main" val="720968901"/>
                    </a:ext>
                  </a:extLst>
                </a:gridCol>
                <a:gridCol w="1866160">
                  <a:extLst>
                    <a:ext uri="{9D8B030D-6E8A-4147-A177-3AD203B41FA5}">
                      <a16:colId xmlns:a16="http://schemas.microsoft.com/office/drawing/2014/main" val="2082296097"/>
                    </a:ext>
                  </a:extLst>
                </a:gridCol>
                <a:gridCol w="1866160">
                  <a:extLst>
                    <a:ext uri="{9D8B030D-6E8A-4147-A177-3AD203B41FA5}">
                      <a16:colId xmlns:a16="http://schemas.microsoft.com/office/drawing/2014/main" val="842030944"/>
                    </a:ext>
                  </a:extLst>
                </a:gridCol>
                <a:gridCol w="1866160">
                  <a:extLst>
                    <a:ext uri="{9D8B030D-6E8A-4147-A177-3AD203B41FA5}">
                      <a16:colId xmlns:a16="http://schemas.microsoft.com/office/drawing/2014/main" val="1927987580"/>
                    </a:ext>
                  </a:extLst>
                </a:gridCol>
                <a:gridCol w="1866160">
                  <a:extLst>
                    <a:ext uri="{9D8B030D-6E8A-4147-A177-3AD203B41FA5}">
                      <a16:colId xmlns:a16="http://schemas.microsoft.com/office/drawing/2014/main" val="1017155912"/>
                    </a:ext>
                  </a:extLst>
                </a:gridCol>
                <a:gridCol w="1866160">
                  <a:extLst>
                    <a:ext uri="{9D8B030D-6E8A-4147-A177-3AD203B41FA5}">
                      <a16:colId xmlns:a16="http://schemas.microsoft.com/office/drawing/2014/main" val="626778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298.15K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373.15K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473.15K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573.15K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673.15K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0920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ighlight>
                            <a:srgbClr val="57AB27"/>
                          </a:highlight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520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0.993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927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ighlight>
                            <a:srgbClr val="57AB27"/>
                          </a:highlight>
                        </a:rPr>
                        <a:t>0.996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0.799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422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ighlight>
                            <a:srgbClr val="57AB27"/>
                          </a:highlight>
                        </a:rPr>
                        <a:t>0.998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ighlight>
                            <a:srgbClr val="57AB27"/>
                          </a:highlight>
                        </a:rPr>
                        <a:t>0.996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ighlight>
                            <a:srgbClr val="57AB27"/>
                          </a:highlight>
                        </a:rPr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highlight>
                            <a:srgbClr val="57AB27"/>
                          </a:highlight>
                        </a:rPr>
                        <a:t>0.995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274231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5EEB6FD1-7E3C-7E94-7A37-1CE1257926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74930" y="3416264"/>
            <a:ext cx="5422900" cy="29431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CD6960-49DD-2A45-9EC3-8C9D7D50ECE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69013" y="3429000"/>
            <a:ext cx="5435600" cy="298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2434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A84B325-B9AE-191B-AB1E-D893E57ED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30B37-F602-A3B6-9AE2-57102F10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</p:spPr>
        <p:txBody>
          <a:bodyPr/>
          <a:lstStyle/>
          <a:p>
            <a:r>
              <a:rPr lang="en-US"/>
              <a:t>Table of Contents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697F3-BC53-C391-843D-84502B01F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844" y="935782"/>
            <a:ext cx="7452310" cy="5586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5433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1"/>
              <a:t>Introduction </a:t>
            </a:r>
            <a:r>
              <a:rPr lang="en-US" altLang="en-US" sz="1600"/>
              <a:t>Motivation --An</a:t>
            </a:r>
          </a:p>
          <a:p>
            <a:pPr indent="-274320">
              <a:lnSpc>
                <a:spcPct val="150000"/>
              </a:lnSpc>
              <a:buFont typeface="+mj-lt"/>
              <a:buAutoNum type="arabicPeriod"/>
            </a:pPr>
            <a:r>
              <a:rPr lang="en-US" sz="1600" b="1"/>
              <a:t>Methodology </a:t>
            </a:r>
            <a:r>
              <a:rPr lang="en-US" sz="1600"/>
              <a:t>--An</a:t>
            </a:r>
          </a:p>
          <a:p>
            <a:pPr marL="75438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Brief recap of working flow</a:t>
            </a:r>
          </a:p>
          <a:p>
            <a:pPr marL="75438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Recap first half progress: Constitutive + ML</a:t>
            </a:r>
          </a:p>
          <a:p>
            <a:pPr marL="35433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/>
              <a:t>Constitutive model</a:t>
            </a: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Temperature calibration: How + results --Thoa</a:t>
            </a: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Strain-rate calibration: How + result --Linh</a:t>
            </a:r>
          </a:p>
          <a:p>
            <a:pPr marL="81153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Validation --An</a:t>
            </a:r>
          </a:p>
          <a:p>
            <a:pPr marL="35433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/>
              <a:t>Machine learning --Hoang</a:t>
            </a:r>
          </a:p>
          <a:p>
            <a:pPr marL="75438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How + results</a:t>
            </a:r>
            <a:endParaRPr lang="en-US" sz="1600" b="1"/>
          </a:p>
          <a:p>
            <a:pPr lvl="1" indent="-27432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Validation: 500C with simulation</a:t>
            </a:r>
          </a:p>
          <a:p>
            <a:pPr indent="-27432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1600" b="1"/>
              <a:t>Discussion + Conclusion</a:t>
            </a:r>
          </a:p>
          <a:p>
            <a:pPr marL="75438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/>
              <a:t>Summary of final results + compare with the existing paper -- Thoa</a:t>
            </a:r>
          </a:p>
          <a:p>
            <a:pPr marL="75438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/>
              <a:t>Comparison -- Linh</a:t>
            </a:r>
          </a:p>
          <a:p>
            <a:pPr marL="75438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en-US" sz="1600"/>
              <a:t>Conclusion: Lesson learnt </a:t>
            </a:r>
          </a:p>
        </p:txBody>
      </p:sp>
    </p:spTree>
    <p:extLst>
      <p:ext uri="{BB962C8B-B14F-4D97-AF65-F5344CB8AC3E}">
        <p14:creationId xmlns:p14="http://schemas.microsoft.com/office/powerpoint/2010/main" val="3184187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D9C24-DFDD-00B8-6E67-10C193F00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14FF27A-E9A6-3F84-FA18-A538C76BA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196F8CB-62EB-6511-F7D7-DD43D9B3BA55}"/>
              </a:ext>
            </a:extLst>
          </p:cNvPr>
          <p:cNvSpPr txBox="1">
            <a:spLocks/>
          </p:cNvSpPr>
          <p:nvPr/>
        </p:nvSpPr>
        <p:spPr>
          <a:xfrm>
            <a:off x="175515" y="986799"/>
            <a:ext cx="5801831" cy="543601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sz="2000" b="1"/>
              <a:t>Stress validation result – fix thresholds</a:t>
            </a:r>
          </a:p>
          <a:p>
            <a:pPr marL="0" indent="0">
              <a:buNone/>
            </a:pPr>
            <a:endParaRPr lang="en-GB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 sz="200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CF499907-ED23-8966-793F-D4F66EDE9D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725971"/>
              </p:ext>
            </p:extLst>
          </p:nvPr>
        </p:nvGraphicFramePr>
        <p:xfrm>
          <a:off x="390058" y="1530400"/>
          <a:ext cx="1142881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3475">
                  <a:extLst>
                    <a:ext uri="{9D8B030D-6E8A-4147-A177-3AD203B41FA5}">
                      <a16:colId xmlns:a16="http://schemas.microsoft.com/office/drawing/2014/main" val="3249493125"/>
                    </a:ext>
                  </a:extLst>
                </a:gridCol>
                <a:gridCol w="1705068">
                  <a:extLst>
                    <a:ext uri="{9D8B030D-6E8A-4147-A177-3AD203B41FA5}">
                      <a16:colId xmlns:a16="http://schemas.microsoft.com/office/drawing/2014/main" val="607415756"/>
                    </a:ext>
                  </a:extLst>
                </a:gridCol>
                <a:gridCol w="1705068">
                  <a:extLst>
                    <a:ext uri="{9D8B030D-6E8A-4147-A177-3AD203B41FA5}">
                      <a16:colId xmlns:a16="http://schemas.microsoft.com/office/drawing/2014/main" val="4113153288"/>
                    </a:ext>
                  </a:extLst>
                </a:gridCol>
                <a:gridCol w="1705068">
                  <a:extLst>
                    <a:ext uri="{9D8B030D-6E8A-4147-A177-3AD203B41FA5}">
                      <a16:colId xmlns:a16="http://schemas.microsoft.com/office/drawing/2014/main" val="3043962062"/>
                    </a:ext>
                  </a:extLst>
                </a:gridCol>
                <a:gridCol w="1705068">
                  <a:extLst>
                    <a:ext uri="{9D8B030D-6E8A-4147-A177-3AD203B41FA5}">
                      <a16:colId xmlns:a16="http://schemas.microsoft.com/office/drawing/2014/main" val="70838141"/>
                    </a:ext>
                  </a:extLst>
                </a:gridCol>
                <a:gridCol w="1705068">
                  <a:extLst>
                    <a:ext uri="{9D8B030D-6E8A-4147-A177-3AD203B41FA5}">
                      <a16:colId xmlns:a16="http://schemas.microsoft.com/office/drawing/2014/main" val="11289276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298.15K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373.15K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473.15K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573.15K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673.15K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49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R-squared values &gt; 0.8</a:t>
                      </a:r>
                      <a:endParaRPr lang="en-FI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12.94%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32.94%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highlight>
                            <a:srgbClr val="57AB27"/>
                          </a:highlight>
                          <a:latin typeface="+mn-lt"/>
                          <a:ea typeface="+mn-ea"/>
                          <a:cs typeface="+mn-cs"/>
                        </a:rPr>
                        <a:t>83.53%</a:t>
                      </a:r>
                      <a:endParaRPr lang="en-US">
                        <a:solidFill>
                          <a:schemeClr val="tx1"/>
                        </a:solidFill>
                        <a:highlight>
                          <a:srgbClr val="57AB27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44.71%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10.59%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161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/>
                        <a:t>Average R-squared</a:t>
                      </a:r>
                      <a:endParaRPr lang="en-FI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/>
                        <a:t>-21.72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-527.39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>
                          <a:highlight>
                            <a:srgbClr val="57AB27"/>
                          </a:highlight>
                        </a:rPr>
                        <a:t>0.82</a:t>
                      </a:r>
                      <a:endParaRPr lang="en-US">
                        <a:solidFill>
                          <a:schemeClr val="tx1"/>
                        </a:solidFill>
                        <a:highlight>
                          <a:srgbClr val="57AB27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0.56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-179.96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9327116"/>
                  </a:ext>
                </a:extLst>
              </a:tr>
            </a:tbl>
          </a:graphicData>
        </a:graphic>
      </p:graphicFrame>
      <p:pic>
        <p:nvPicPr>
          <p:cNvPr id="2" name="1733228518377223.mp4">
            <a:hlinkClick r:id="" action="ppaction://media"/>
            <a:extLst>
              <a:ext uri="{FF2B5EF4-FFF2-40B4-BE49-F238E27FC236}">
                <a16:creationId xmlns:a16="http://schemas.microsoft.com/office/drawing/2014/main" id="{4E586CED-DBE2-E45F-1CEF-610119A08F7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6422" t="2759" r="7789"/>
          <a:stretch/>
        </p:blipFill>
        <p:spPr>
          <a:xfrm>
            <a:off x="5977346" y="2936522"/>
            <a:ext cx="6081556" cy="3446683"/>
          </a:xfrm>
          <a:prstGeom prst="rect">
            <a:avLst/>
          </a:prstGeom>
        </p:spPr>
      </p:pic>
      <p:pic>
        <p:nvPicPr>
          <p:cNvPr id="5" name="1733228586958575.mp4">
            <a:hlinkClick r:id="" action="ppaction://media"/>
            <a:extLst>
              <a:ext uri="{FF2B5EF4-FFF2-40B4-BE49-F238E27FC236}">
                <a16:creationId xmlns:a16="http://schemas.microsoft.com/office/drawing/2014/main" id="{218BB6C6-0A63-3B4C-84DD-7D9A8BC82258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rcRect l="7936" t="4564" r="8517"/>
          <a:stretch/>
        </p:blipFill>
        <p:spPr>
          <a:xfrm>
            <a:off x="274320" y="2985097"/>
            <a:ext cx="5881013" cy="33589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809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896EEC3-A810-B336-214E-FA3702E4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" r="310"/>
          <a:stretch/>
        </p:blipFill>
        <p:spPr>
          <a:xfrm>
            <a:off x="5848934" y="1064967"/>
            <a:ext cx="3095634" cy="24552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51CE8D-E2A6-5BAD-605F-7480702F3B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8281" y="952519"/>
            <a:ext cx="11425767" cy="252000"/>
          </a:xfrm>
        </p:spPr>
        <p:txBody>
          <a:bodyPr/>
          <a:lstStyle/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b="1"/>
              <a:t>Limitation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53DA44-FBD3-79E3-EE2A-EA78D2D9A2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5553" y="5705382"/>
            <a:ext cx="10731077" cy="2135382"/>
          </a:xfrm>
        </p:spPr>
        <p:txBody>
          <a:bodyPr/>
          <a:lstStyle/>
          <a:p>
            <a:r>
              <a:rPr lang="en-US"/>
              <a:t>Initial guess: Optimize initial guess by studying function shapes and behavior</a:t>
            </a:r>
          </a:p>
          <a:p>
            <a:r>
              <a:rPr lang="en-US"/>
              <a:t>C1-C4 function optimization: Focus on C3 and C4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97107BB-ABE1-85CF-9AB3-B98E5C30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Constitutive model – strain-rate dependent parameters calibration</a:t>
            </a:r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A71B16-D996-4F60-5529-1965B02F77F8}"/>
              </a:ext>
            </a:extLst>
          </p:cNvPr>
          <p:cNvGrpSpPr/>
          <p:nvPr/>
        </p:nvGrpSpPr>
        <p:grpSpPr>
          <a:xfrm>
            <a:off x="473710" y="3509534"/>
            <a:ext cx="11562965" cy="3194050"/>
            <a:chOff x="587587" y="1634662"/>
            <a:chExt cx="11562965" cy="3194050"/>
          </a:xfrm>
        </p:grpSpPr>
        <p:pic>
          <p:nvPicPr>
            <p:cNvPr id="6" name="Picture 5" descr="A math equation with a plus and a plus&#10;&#10;Description automatically generated">
              <a:extLst>
                <a:ext uri="{FF2B5EF4-FFF2-40B4-BE49-F238E27FC236}">
                  <a16:creationId xmlns:a16="http://schemas.microsoft.com/office/drawing/2014/main" id="{673ABEF3-2F31-DFD1-1FEA-BBE78FC16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587" y="2012487"/>
              <a:ext cx="5613400" cy="812800"/>
            </a:xfrm>
            <a:prstGeom prst="rect">
              <a:avLst/>
            </a:prstGeom>
          </p:spPr>
        </p:pic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CAA2A922-674C-B77B-1C04-775C32532322}"/>
                </a:ext>
              </a:extLst>
            </p:cNvPr>
            <p:cNvSpPr txBox="1">
              <a:spLocks/>
            </p:cNvSpPr>
            <p:nvPr/>
          </p:nvSpPr>
          <p:spPr>
            <a:xfrm>
              <a:off x="587587" y="1634662"/>
              <a:ext cx="11562965" cy="3194050"/>
            </a:xfrm>
            <a:prstGeom prst="rect">
              <a:avLst/>
            </a:prstGeom>
          </p:spPr>
          <p:txBody>
            <a:bodyPr lIns="0" tIns="0" rIns="0" bIns="0"/>
            <a:lstStyle>
              <a:lvl1pPr marL="2159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  <a:tabLst>
                  <a:tab pos="215900" algn="l"/>
                </a:tabLs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31800" indent="-215900" algn="l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Font typeface="Arial" panose="020B0604020202020204" pitchFamily="34" charset="0"/>
                <a:buChar char="•"/>
                <a:tabLst>
                  <a:tab pos="4318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6477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80000"/>
                <a:buFont typeface="Arial" panose="020B0604020202020204" pitchFamily="34" charset="0"/>
                <a:buChar char="•"/>
                <a:tabLst>
                  <a:tab pos="6477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863600" indent="-215900" algn="l" defTabSz="215900" rtl="0" fontAlgn="base">
                <a:spcBef>
                  <a:spcPct val="0"/>
                </a:spcBef>
                <a:spcAft>
                  <a:spcPct val="0"/>
                </a:spcAft>
                <a:buClr>
                  <a:srgbClr val="C00000"/>
                </a:buClr>
                <a:buSzPct val="100000"/>
                <a:buFont typeface="Arial" panose="020B0604020202020204" pitchFamily="34" charset="0"/>
                <a:buChar char="•"/>
                <a:tabLst>
                  <a:tab pos="86360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863600" indent="-215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Font typeface="Arial" panose="020B0604020202020204" pitchFamily="34" charset="0"/>
                <a:buChar char="-"/>
                <a:tabLst>
                  <a:tab pos="895350" algn="l"/>
                </a:tabLst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/>
                <a:t>Proposed function contains </a:t>
              </a:r>
              <a:r>
                <a:rPr lang="en-GB"/>
                <a:t>non-linear terms that are highly sensitive</a:t>
              </a:r>
            </a:p>
            <a:p>
              <a:pPr eaLnBrk="1" hangingPunct="1"/>
              <a:endParaRPr lang="en-GB"/>
            </a:p>
            <a:p>
              <a:pPr eaLnBrk="1" hangingPunct="1"/>
              <a:endParaRPr lang="en-GB"/>
            </a:p>
            <a:p>
              <a:pPr eaLnBrk="1" hangingPunct="1"/>
              <a:endParaRPr lang="en-GB"/>
            </a:p>
            <a:p>
              <a:pPr eaLnBrk="1" hangingPunct="1"/>
              <a:r>
                <a:rPr lang="en-GB"/>
                <a:t>Good R-squared only indicates how well the model fits the provided data but doesn’t ensure the parameters generalize well</a:t>
              </a:r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6B0F814-6763-0843-5759-E23D8F22F325}"/>
                </a:ext>
              </a:extLst>
            </p:cNvPr>
            <p:cNvSpPr/>
            <p:nvPr/>
          </p:nvSpPr>
          <p:spPr>
            <a:xfrm>
              <a:off x="4030133" y="2107220"/>
              <a:ext cx="465667" cy="465667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1C13C6-8A35-7CC3-7E72-F115FFF1B914}"/>
                </a:ext>
              </a:extLst>
            </p:cNvPr>
            <p:cNvSpPr/>
            <p:nvPr/>
          </p:nvSpPr>
          <p:spPr>
            <a:xfrm>
              <a:off x="5140960" y="2063907"/>
              <a:ext cx="955040" cy="508980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6E3F1B5-1861-E18A-E18E-7444B1F590DB}"/>
              </a:ext>
            </a:extLst>
          </p:cNvPr>
          <p:cNvSpPr txBox="1">
            <a:spLocks/>
          </p:cNvSpPr>
          <p:nvPr/>
        </p:nvSpPr>
        <p:spPr>
          <a:xfrm>
            <a:off x="201083" y="5212050"/>
            <a:ext cx="11425767" cy="493331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215900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215900" algn="l"/>
              </a:tabLst>
              <a:defRPr sz="2000" b="1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4318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Tx/>
              <a:buNone/>
              <a:tabLst>
                <a:tab pos="6477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Tx/>
              <a:buNone/>
              <a:tabLst>
                <a:tab pos="86360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Tx/>
              <a:buNone/>
              <a:tabLst>
                <a:tab pos="895350" algn="l"/>
              </a:tabLst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algn="just" eaLnBrk="1" hangingPunct="1">
              <a:lnSpc>
                <a:spcPct val="150000"/>
              </a:lnSpc>
            </a:pPr>
            <a:r>
              <a:rPr lang="en-US"/>
              <a:t>Potential improvement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0217B85-7CB1-C4AD-106F-93B66981F7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893555"/>
              </p:ext>
            </p:extLst>
          </p:nvPr>
        </p:nvGraphicFramePr>
        <p:xfrm>
          <a:off x="545418" y="1447294"/>
          <a:ext cx="5229439" cy="198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395">
                  <a:extLst>
                    <a:ext uri="{9D8B030D-6E8A-4147-A177-3AD203B41FA5}">
                      <a16:colId xmlns:a16="http://schemas.microsoft.com/office/drawing/2014/main" val="3538305851"/>
                    </a:ext>
                  </a:extLst>
                </a:gridCol>
                <a:gridCol w="1771522">
                  <a:extLst>
                    <a:ext uri="{9D8B030D-6E8A-4147-A177-3AD203B41FA5}">
                      <a16:colId xmlns:a16="http://schemas.microsoft.com/office/drawing/2014/main" val="2933169758"/>
                    </a:ext>
                  </a:extLst>
                </a:gridCol>
                <a:gridCol w="1771522">
                  <a:extLst>
                    <a:ext uri="{9D8B030D-6E8A-4147-A177-3AD203B41FA5}">
                      <a16:colId xmlns:a16="http://schemas.microsoft.com/office/drawing/2014/main" val="3308472467"/>
                    </a:ext>
                  </a:extLst>
                </a:gridCol>
              </a:tblGrid>
              <a:tr h="51866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R-squared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298.15K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473.15K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058075"/>
                  </a:ext>
                </a:extLst>
              </a:tr>
              <a:tr h="2963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0.891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989818"/>
                  </a:ext>
                </a:extLst>
              </a:tr>
              <a:tr h="2963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369718"/>
                  </a:ext>
                </a:extLst>
              </a:tr>
              <a:tr h="2963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178139"/>
                  </a:ext>
                </a:extLst>
              </a:tr>
              <a:tr h="2963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0.998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1.000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24200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79B59F8-CC22-9972-3D7E-972EC25938FA}"/>
              </a:ext>
            </a:extLst>
          </p:cNvPr>
          <p:cNvSpPr txBox="1"/>
          <p:nvPr/>
        </p:nvSpPr>
        <p:spPr>
          <a:xfrm>
            <a:off x="2073486" y="1006508"/>
            <a:ext cx="4113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Good prediction &gt;&lt; Bad validation?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2020F9-A542-C925-3889-7508498ECDF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917140" y="1050734"/>
            <a:ext cx="3119534" cy="24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9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2BB2EFB-199C-0907-C41C-DA2E5B635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97F8F5F7-DA96-AAC7-0FB8-61863CA52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Back up C2 and C4 trend</a:t>
            </a:r>
          </a:p>
        </p:txBody>
      </p:sp>
      <p:pic>
        <p:nvPicPr>
          <p:cNvPr id="2" name="1733227978142262.mp4">
            <a:hlinkClick r:id="" action="ppaction://media"/>
            <a:extLst>
              <a:ext uri="{FF2B5EF4-FFF2-40B4-BE49-F238E27FC236}">
                <a16:creationId xmlns:a16="http://schemas.microsoft.com/office/drawing/2014/main" id="{74E91D05-9751-9F62-E7AD-BB7C5A45E42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1276904"/>
            <a:ext cx="7545700" cy="3518379"/>
          </a:xfrm>
          <a:prstGeom prst="rect">
            <a:avLst/>
          </a:prstGeom>
        </p:spPr>
      </p:pic>
      <p:pic>
        <p:nvPicPr>
          <p:cNvPr id="5" name="1733227918095655.mp4">
            <a:hlinkClick r:id="" action="ppaction://media"/>
            <a:extLst>
              <a:ext uri="{FF2B5EF4-FFF2-40B4-BE49-F238E27FC236}">
                <a16:creationId xmlns:a16="http://schemas.microsoft.com/office/drawing/2014/main" id="{0F1563B1-9C14-96B6-663E-7DC116880586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051005" y="2573828"/>
            <a:ext cx="7928344" cy="369679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4128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225F-86AF-7448-F0B1-B4E970147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01600"/>
            <a:ext cx="9682480" cy="543600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Machine Learning – coupled for temperature and strain-rate dependency</a:t>
            </a:r>
            <a:endParaRPr lang="en-US" b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60DCE2B2-BC02-696B-0155-9B9013C04894}"/>
              </a:ext>
            </a:extLst>
          </p:cNvPr>
          <p:cNvSpPr txBox="1">
            <a:spLocks/>
          </p:cNvSpPr>
          <p:nvPr/>
        </p:nvSpPr>
        <p:spPr>
          <a:xfrm>
            <a:off x="269204" y="1014993"/>
            <a:ext cx="11903210" cy="1052606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/>
              <a:t>Develop Long Short-Term Memory (LSTM) model to predict stress-strain behavior using experimental data.</a:t>
            </a:r>
          </a:p>
          <a:p>
            <a:pPr>
              <a:lnSpc>
                <a:spcPct val="150000"/>
              </a:lnSpc>
            </a:pPr>
            <a:r>
              <a:rPr lang="en-US"/>
              <a:t>Conduct optimization and validation to ensure the model's accuracy and reliability.</a:t>
            </a:r>
          </a:p>
          <a:p>
            <a:endParaRPr lang="en-US" sz="1600"/>
          </a:p>
          <a:p>
            <a:pPr eaLnBrk="1" hangingPunct="1"/>
            <a:endParaRPr lang="en-US" sz="1600"/>
          </a:p>
          <a:p>
            <a:pPr eaLnBrk="1" hangingPunct="1"/>
            <a:endParaRPr lang="en-US" sz="1600"/>
          </a:p>
          <a:p>
            <a:pPr eaLnBrk="1" hangingPunct="1">
              <a:buFont typeface="Symbol" pitchFamily="2" charset="2"/>
              <a:buChar char="Þ"/>
            </a:pPr>
            <a:endParaRPr lang="en-US" sz="1600"/>
          </a:p>
        </p:txBody>
      </p:sp>
      <p:pic>
        <p:nvPicPr>
          <p:cNvPr id="25" name="Picture 24" descr="A diagram of a stress test&#10;&#10;Description automatically generated">
            <a:extLst>
              <a:ext uri="{FF2B5EF4-FFF2-40B4-BE49-F238E27FC236}">
                <a16:creationId xmlns:a16="http://schemas.microsoft.com/office/drawing/2014/main" id="{A51883B6-F3CB-A192-E1BA-7ADE9B915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335" y="2493963"/>
            <a:ext cx="3691890" cy="30079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1FE562-9D3A-9B13-EC47-69DECC0A0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330" y="2063261"/>
            <a:ext cx="5318849" cy="41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85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E76C0B-7C27-45EB-1926-BAD9BD708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Challenges and Solutions</a:t>
            </a:r>
            <a:endParaRPr lang="en-US"/>
          </a:p>
        </p:txBody>
      </p: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D74200D4-5C75-6D9B-3E8F-8A8A773C5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935954"/>
              </p:ext>
            </p:extLst>
          </p:nvPr>
        </p:nvGraphicFramePr>
        <p:xfrm>
          <a:off x="399453" y="1148080"/>
          <a:ext cx="11380519" cy="4754254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537960">
                  <a:extLst>
                    <a:ext uri="{9D8B030D-6E8A-4147-A177-3AD203B41FA5}">
                      <a16:colId xmlns:a16="http://schemas.microsoft.com/office/drawing/2014/main" val="1382107379"/>
                    </a:ext>
                  </a:extLst>
                </a:gridCol>
                <a:gridCol w="4842559">
                  <a:extLst>
                    <a:ext uri="{9D8B030D-6E8A-4147-A177-3AD203B41FA5}">
                      <a16:colId xmlns:a16="http://schemas.microsoft.com/office/drawing/2014/main" val="195333201"/>
                    </a:ext>
                  </a:extLst>
                </a:gridCol>
              </a:tblGrid>
              <a:tr h="526477">
                <a:tc>
                  <a:txBody>
                    <a:bodyPr/>
                    <a:lstStyle/>
                    <a:p>
                      <a:r>
                        <a:rPr lang="en-US"/>
                        <a:t>Challenges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983668"/>
                  </a:ext>
                </a:extLst>
              </a:tr>
              <a:tr h="7498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u="none" strike="noStrike" noProof="0"/>
                        <a:t>Dynamic range of data</a:t>
                      </a:r>
                      <a:r>
                        <a:rPr lang="en-US" sz="1800" u="none" strike="noStrike" noProof="0"/>
                        <a:t>: Difficulty in capturing behavior over a wide range of strain, strain rates, and temperatures.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Employ logarithmic scaling and normalization techniques.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8668044"/>
                  </a:ext>
                </a:extLst>
              </a:tr>
              <a:tr h="670063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u="none" strike="noStrike" noProof="0"/>
                        <a:t>Computational cost</a:t>
                      </a:r>
                      <a:r>
                        <a:rPr lang="en-US" sz="1800" u="none" strike="noStrike" noProof="0"/>
                        <a:t>: Training LSTMs with complex architectures can be computationally expensive.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Use CSC to accelerate training.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571649"/>
                  </a:ext>
                </a:extLst>
              </a:tr>
              <a:tr h="9572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u="none" strike="noStrike" noProof="0"/>
                        <a:t>Hyperparameter tuning:</a:t>
                      </a:r>
                      <a:r>
                        <a:rPr lang="en-US" sz="1800" u="none" strike="noStrike" noProof="0"/>
                        <a:t> Choosing the best combination of hyperparameters (e.g. number of neurons, etc.).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Automate tuning using grid search RandomizedSearchCV</a:t>
                      </a:r>
                      <a:endParaRPr lang="en-US" err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952546"/>
                  </a:ext>
                </a:extLst>
              </a:tr>
              <a:tr h="9253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u="none" strike="noStrike" noProof="0"/>
                        <a:t>Extrapolation issues:</a:t>
                      </a:r>
                      <a:r>
                        <a:rPr lang="en-US" sz="1800" u="none" strike="noStrike" noProof="0"/>
                        <a:t> The model may struggle to predict stress-strain behavior outside the training data range.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>
                          <a:solidFill>
                            <a:srgbClr val="FF0000"/>
                          </a:solidFill>
                        </a:rPr>
                        <a:t>Combine machine learning with physical models to improve generalization.</a:t>
                      </a:r>
                      <a:endParaRPr 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0092875"/>
                  </a:ext>
                </a:extLst>
              </a:tr>
              <a:tr h="925325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u="none" strike="noStrike" noProof="0"/>
                        <a:t>Interpretability:</a:t>
                      </a:r>
                      <a:r>
                        <a:rPr lang="en-US" sz="1800" u="none" strike="noStrike" noProof="0"/>
                        <a:t> Understanding the LSTM's decision-making process can be challenging in physical applications.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u="none" strike="noStrike" noProof="0"/>
                        <a:t>Analyze feature importance to provide insights.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693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62758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CB1902D2-50DD-4198-0408-292E3AAD77FD}"/>
              </a:ext>
            </a:extLst>
          </p:cNvPr>
          <p:cNvGrpSpPr/>
          <p:nvPr/>
        </p:nvGrpSpPr>
        <p:grpSpPr>
          <a:xfrm>
            <a:off x="3594014" y="1361894"/>
            <a:ext cx="8412798" cy="5327950"/>
            <a:chOff x="3708082" y="1290320"/>
            <a:chExt cx="8412798" cy="5327950"/>
          </a:xfrm>
        </p:grpSpPr>
        <p:pic>
          <p:nvPicPr>
            <p:cNvPr id="18" name="Picture 17" descr="A black and white diagram of a network&#10;&#10;Description automatically generated">
              <a:extLst>
                <a:ext uri="{FF2B5EF4-FFF2-40B4-BE49-F238E27FC236}">
                  <a16:creationId xmlns:a16="http://schemas.microsoft.com/office/drawing/2014/main" id="{D4E08677-4195-FD80-D49B-21A442F4F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1112" y="1473200"/>
              <a:ext cx="7730576" cy="439928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9258C49C-8987-11F6-C987-8F08E9447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8082" y="3214052"/>
              <a:ext cx="1504315" cy="127317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625ED2D2-01DE-AF00-1FFA-7303A47EFF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523537" y="3215323"/>
              <a:ext cx="1365885" cy="1097915"/>
            </a:xfrm>
            <a:prstGeom prst="rect">
              <a:avLst/>
            </a:prstGeom>
          </p:spPr>
        </p:pic>
        <p:pic>
          <p:nvPicPr>
            <p:cNvPr id="26" name="Picture 25" descr="A black background with pink text&#10;&#10;Description automatically generated">
              <a:extLst>
                <a:ext uri="{FF2B5EF4-FFF2-40B4-BE49-F238E27FC236}">
                  <a16:creationId xmlns:a16="http://schemas.microsoft.com/office/drawing/2014/main" id="{DD1EDD24-DC3F-E7F5-0750-B99B48117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31920" y="5868370"/>
              <a:ext cx="8188960" cy="749900"/>
            </a:xfrm>
            <a:prstGeom prst="rect">
              <a:avLst/>
            </a:prstGeom>
          </p:spPr>
        </p:pic>
        <p:sp>
          <p:nvSpPr>
            <p:cNvPr id="605" name="TextBox 604">
              <a:extLst>
                <a:ext uri="{FF2B5EF4-FFF2-40B4-BE49-F238E27FC236}">
                  <a16:creationId xmlns:a16="http://schemas.microsoft.com/office/drawing/2014/main" id="{9FAF74E0-E2DC-00FD-7B26-87BBA013AF78}"/>
                </a:ext>
              </a:extLst>
            </p:cNvPr>
            <p:cNvSpPr txBox="1"/>
            <p:nvPr/>
          </p:nvSpPr>
          <p:spPr>
            <a:xfrm>
              <a:off x="7345679" y="1290320"/>
              <a:ext cx="27432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i="1">
                  <a:latin typeface="Calibri"/>
                  <a:ea typeface="Calibri"/>
                  <a:cs typeface="Calibri"/>
                </a:rPr>
                <a:t>Model Architecture</a:t>
              </a:r>
            </a:p>
          </p:txBody>
        </p:sp>
      </p:grpSp>
      <p:graphicFrame>
        <p:nvGraphicFramePr>
          <p:cNvPr id="139" name="Diagram 138">
            <a:extLst>
              <a:ext uri="{FF2B5EF4-FFF2-40B4-BE49-F238E27FC236}">
                <a16:creationId xmlns:a16="http://schemas.microsoft.com/office/drawing/2014/main" id="{869B615B-E19A-5E18-7EC8-E95C5D531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06138"/>
              </p:ext>
            </p:extLst>
          </p:nvPr>
        </p:nvGraphicFramePr>
        <p:xfrm>
          <a:off x="274320" y="594360"/>
          <a:ext cx="4805680" cy="385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1887B903-10F4-65E4-9B84-B7BE0FB38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 Long Short-Term Memory (LSTM)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93C622-26E1-74D7-5277-B77981526ABE}"/>
              </a:ext>
            </a:extLst>
          </p:cNvPr>
          <p:cNvSpPr txBox="1"/>
          <p:nvPr/>
        </p:nvSpPr>
        <p:spPr>
          <a:xfrm>
            <a:off x="274320" y="883920"/>
            <a:ext cx="1161288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>
                <a:latin typeface="Calibri"/>
                <a:ea typeface="Calibri"/>
                <a:cs typeface="Calibri"/>
              </a:rPr>
              <a:t>*Visualize </a:t>
            </a:r>
            <a:r>
              <a:rPr lang="en-US" sz="1600" i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using </a:t>
            </a:r>
            <a:r>
              <a:rPr lang="en-US" sz="1600" i="1">
                <a:solidFill>
                  <a:srgbClr val="212529"/>
                </a:solidFill>
                <a:latin typeface="Calibri"/>
                <a:ea typeface="Calibri"/>
                <a:cs typeface="Calibri"/>
              </a:rPr>
              <a:t>NN-SVG Publication-ready NN-architecture schematics. NN-SVG is a tool for creating Neural Network (NN) architecture drawings parametrically rather than manually. </a:t>
            </a:r>
          </a:p>
        </p:txBody>
      </p:sp>
      <p:graphicFrame>
        <p:nvGraphicFramePr>
          <p:cNvPr id="515" name="Diagram 514">
            <a:extLst>
              <a:ext uri="{FF2B5EF4-FFF2-40B4-BE49-F238E27FC236}">
                <a16:creationId xmlns:a16="http://schemas.microsoft.com/office/drawing/2014/main" id="{27DA3156-BF46-EB82-398D-BCCC4EF7B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80868"/>
              </p:ext>
            </p:extLst>
          </p:nvPr>
        </p:nvGraphicFramePr>
        <p:xfrm>
          <a:off x="-3789" y="3201004"/>
          <a:ext cx="4127199" cy="3446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606" name="TextBox 605">
            <a:extLst>
              <a:ext uri="{FF2B5EF4-FFF2-40B4-BE49-F238E27FC236}">
                <a16:creationId xmlns:a16="http://schemas.microsoft.com/office/drawing/2014/main" id="{58D3B7F0-AFD4-DFD0-32BD-D69A12F8D677}"/>
              </a:ext>
            </a:extLst>
          </p:cNvPr>
          <p:cNvSpPr txBox="1"/>
          <p:nvPr/>
        </p:nvSpPr>
        <p:spPr>
          <a:xfrm>
            <a:off x="1499891" y="4549527"/>
            <a:ext cx="14020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latin typeface="Calibri"/>
                <a:ea typeface="Calibri"/>
                <a:cs typeface="Calibri"/>
              </a:rPr>
              <a:t>Progress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5E527B6-A696-A004-5988-CA9CD0E5183F}"/>
              </a:ext>
            </a:extLst>
          </p:cNvPr>
          <p:cNvCxnSpPr/>
          <p:nvPr/>
        </p:nvCxnSpPr>
        <p:spPr>
          <a:xfrm>
            <a:off x="5080000" y="2534920"/>
            <a:ext cx="1188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554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stress&#10;&#10;Description automatically generated">
            <a:extLst>
              <a:ext uri="{FF2B5EF4-FFF2-40B4-BE49-F238E27FC236}">
                <a16:creationId xmlns:a16="http://schemas.microsoft.com/office/drawing/2014/main" id="{B7AC721D-B266-26B4-7836-83C16FC10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295" y="1277525"/>
            <a:ext cx="4269040" cy="4121198"/>
          </a:xfrm>
          <a:prstGeom prst="rect">
            <a:avLst/>
          </a:prstGeom>
        </p:spPr>
      </p:pic>
      <p:pic>
        <p:nvPicPr>
          <p:cNvPr id="6" name="Picture 5" descr="A graph of stress&#10;&#10;Description automatically generated">
            <a:extLst>
              <a:ext uri="{FF2B5EF4-FFF2-40B4-BE49-F238E27FC236}">
                <a16:creationId xmlns:a16="http://schemas.microsoft.com/office/drawing/2014/main" id="{D7356DBE-2C56-2805-1B6D-CADE4EA89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307" y="1285875"/>
            <a:ext cx="4105275" cy="413385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CB4E32-E430-0CD9-0DA9-B81F065BCF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539" y="1152885"/>
            <a:ext cx="11425767" cy="252000"/>
          </a:xfrm>
        </p:spPr>
        <p:txBody>
          <a:bodyPr lIns="0" tIns="0" rIns="0" bIns="0" anchor="t"/>
          <a:lstStyle/>
          <a:p>
            <a:pPr algn="just"/>
            <a:r>
              <a:rPr lang="en-US">
                <a:latin typeface="Arial"/>
                <a:cs typeface="Arial"/>
              </a:rPr>
              <a:t>                   Training – 8 FCs                     Testing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55714-A1E4-DB14-5E30-F0BDA051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Evaluation of Results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788E1A-B6B4-C4E7-6B16-91E4CC0F1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703363"/>
              </p:ext>
            </p:extLst>
          </p:nvPr>
        </p:nvGraphicFramePr>
        <p:xfrm>
          <a:off x="916466" y="5583088"/>
          <a:ext cx="10019804" cy="72390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2492389">
                  <a:extLst>
                    <a:ext uri="{9D8B030D-6E8A-4147-A177-3AD203B41FA5}">
                      <a16:colId xmlns:a16="http://schemas.microsoft.com/office/drawing/2014/main" val="2121385046"/>
                    </a:ext>
                  </a:extLst>
                </a:gridCol>
                <a:gridCol w="1075345">
                  <a:extLst>
                    <a:ext uri="{9D8B030D-6E8A-4147-A177-3AD203B41FA5}">
                      <a16:colId xmlns:a16="http://schemas.microsoft.com/office/drawing/2014/main" val="2067778145"/>
                    </a:ext>
                  </a:extLst>
                </a:gridCol>
                <a:gridCol w="1075345">
                  <a:extLst>
                    <a:ext uri="{9D8B030D-6E8A-4147-A177-3AD203B41FA5}">
                      <a16:colId xmlns:a16="http://schemas.microsoft.com/office/drawing/2014/main" val="1491972719"/>
                    </a:ext>
                  </a:extLst>
                </a:gridCol>
                <a:gridCol w="1075345">
                  <a:extLst>
                    <a:ext uri="{9D8B030D-6E8A-4147-A177-3AD203B41FA5}">
                      <a16:colId xmlns:a16="http://schemas.microsoft.com/office/drawing/2014/main" val="1213141661"/>
                    </a:ext>
                  </a:extLst>
                </a:gridCol>
                <a:gridCol w="1075345">
                  <a:extLst>
                    <a:ext uri="{9D8B030D-6E8A-4147-A177-3AD203B41FA5}">
                      <a16:colId xmlns:a16="http://schemas.microsoft.com/office/drawing/2014/main" val="1477071613"/>
                    </a:ext>
                  </a:extLst>
                </a:gridCol>
                <a:gridCol w="1075345">
                  <a:extLst>
                    <a:ext uri="{9D8B030D-6E8A-4147-A177-3AD203B41FA5}">
                      <a16:colId xmlns:a16="http://schemas.microsoft.com/office/drawing/2014/main" val="971615010"/>
                    </a:ext>
                  </a:extLst>
                </a:gridCol>
                <a:gridCol w="1075345">
                  <a:extLst>
                    <a:ext uri="{9D8B030D-6E8A-4147-A177-3AD203B41FA5}">
                      <a16:colId xmlns:a16="http://schemas.microsoft.com/office/drawing/2014/main" val="3546730070"/>
                    </a:ext>
                  </a:extLst>
                </a:gridCol>
                <a:gridCol w="1075345">
                  <a:extLst>
                    <a:ext uri="{9D8B030D-6E8A-4147-A177-3AD203B41FA5}">
                      <a16:colId xmlns:a16="http://schemas.microsoft.com/office/drawing/2014/main" val="292588050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Training set size (FC)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12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16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17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19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956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R2 for testing set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0.8686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endParaRPr lang="en-US" sz="1800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698725"/>
                  </a:ext>
                </a:extLst>
              </a:tr>
            </a:tbl>
          </a:graphicData>
        </a:graphic>
      </p:graphicFrame>
      <p:sp>
        <p:nvSpPr>
          <p:cNvPr id="8" name="TextBox 1080">
            <a:extLst>
              <a:ext uri="{FF2B5EF4-FFF2-40B4-BE49-F238E27FC236}">
                <a16:creationId xmlns:a16="http://schemas.microsoft.com/office/drawing/2014/main" id="{64D3C7EE-52E2-191E-ACDB-3FB64B7E52CD}"/>
              </a:ext>
            </a:extLst>
          </p:cNvPr>
          <p:cNvSpPr txBox="1"/>
          <p:nvPr/>
        </p:nvSpPr>
        <p:spPr>
          <a:xfrm>
            <a:off x="3673" y="783021"/>
            <a:ext cx="1162889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Arial"/>
                <a:cs typeface="Arial"/>
              </a:rPr>
              <a:t>The model's performance is evaluated using Mean Squared Error (MSE) and R-squared (R²) metrics.</a:t>
            </a:r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017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stress test&#10;&#10;Description automatically generated">
            <a:extLst>
              <a:ext uri="{FF2B5EF4-FFF2-40B4-BE49-F238E27FC236}">
                <a16:creationId xmlns:a16="http://schemas.microsoft.com/office/drawing/2014/main" id="{B2E81BAE-789C-34E8-8CF4-2FBA1D00D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252" y="1390650"/>
            <a:ext cx="4124325" cy="4205654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CB4E32-E430-0CD9-0DA9-B81F065BCF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1539" y="1152885"/>
            <a:ext cx="11425767" cy="252000"/>
          </a:xfrm>
        </p:spPr>
        <p:txBody>
          <a:bodyPr lIns="0" tIns="0" rIns="0" bIns="0" anchor="t"/>
          <a:lstStyle/>
          <a:p>
            <a:pPr algn="just"/>
            <a:r>
              <a:rPr lang="en-US">
                <a:latin typeface="Arial"/>
                <a:cs typeface="Arial"/>
              </a:rPr>
              <a:t>                     Training – 16 FCs               Testing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55714-A1E4-DB14-5E30-F0BDA051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Evaluation of Results</a:t>
            </a: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A788E1A-B6B4-C4E7-6B16-91E4CC0F1D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483655"/>
              </p:ext>
            </p:extLst>
          </p:nvPr>
        </p:nvGraphicFramePr>
        <p:xfrm>
          <a:off x="916466" y="5583088"/>
          <a:ext cx="9496425" cy="72390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2121385046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067778145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1491972719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1213141661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1477071613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971615010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3546730070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2925880508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Training set size (FC)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12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16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17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19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79569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R2 for testing set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0.8686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0.9626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0.9754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highlight>
                            <a:srgbClr val="FFFF00"/>
                          </a:highlight>
                        </a:rPr>
                        <a:t>0.9927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endParaRPr lang="en-US" sz="1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4698725"/>
                  </a:ext>
                </a:extLst>
              </a:tr>
            </a:tbl>
          </a:graphicData>
        </a:graphic>
      </p:graphicFrame>
      <p:sp>
        <p:nvSpPr>
          <p:cNvPr id="8" name="TextBox 1080">
            <a:extLst>
              <a:ext uri="{FF2B5EF4-FFF2-40B4-BE49-F238E27FC236}">
                <a16:creationId xmlns:a16="http://schemas.microsoft.com/office/drawing/2014/main" id="{64D3C7EE-52E2-191E-ACDB-3FB64B7E52CD}"/>
              </a:ext>
            </a:extLst>
          </p:cNvPr>
          <p:cNvSpPr txBox="1"/>
          <p:nvPr/>
        </p:nvSpPr>
        <p:spPr>
          <a:xfrm>
            <a:off x="3673" y="794744"/>
            <a:ext cx="1162889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Arial"/>
                <a:cs typeface="Arial"/>
              </a:rPr>
              <a:t>The model's performance is evaluated using Mean Squared Error (MSE) and R-squared (R²) metrics.</a:t>
            </a:r>
            <a:endParaRPr lang="en-US">
              <a:latin typeface="Arial"/>
            </a:endParaRPr>
          </a:p>
        </p:txBody>
      </p:sp>
      <p:pic>
        <p:nvPicPr>
          <p:cNvPr id="5" name="Picture 4" descr="A graph of a stress test&#10;&#10;Description automatically generated">
            <a:extLst>
              <a:ext uri="{FF2B5EF4-FFF2-40B4-BE49-F238E27FC236}">
                <a16:creationId xmlns:a16="http://schemas.microsoft.com/office/drawing/2014/main" id="{33FCA3C8-8EA4-D109-F2EC-0F7D59C71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974" y="1484435"/>
            <a:ext cx="4108206" cy="406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3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stress test&#10;&#10;Description automatically generated">
            <a:extLst>
              <a:ext uri="{FF2B5EF4-FFF2-40B4-BE49-F238E27FC236}">
                <a16:creationId xmlns:a16="http://schemas.microsoft.com/office/drawing/2014/main" id="{00BAEF53-6D8B-A7BB-8779-C0C92EE72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73" y="1695450"/>
            <a:ext cx="3858895" cy="37617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CB4E32-E430-0CD9-0DA9-B81F065BCF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23262" y="1256845"/>
            <a:ext cx="11425767" cy="252000"/>
          </a:xfrm>
        </p:spPr>
        <p:txBody>
          <a:bodyPr lIns="0" tIns="0" rIns="0" bIns="0" anchor="t"/>
          <a:lstStyle/>
          <a:p>
            <a:pPr algn="just"/>
            <a:r>
              <a:rPr lang="en-US">
                <a:latin typeface="Arial"/>
                <a:cs typeface="Arial"/>
              </a:rPr>
              <a:t>                         Training – 19 FCs              Testing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55714-A1E4-DB14-5E30-F0BDA0518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Evaluation of  Results</a:t>
            </a:r>
            <a:endParaRPr lang="en-US"/>
          </a:p>
        </p:txBody>
      </p:sp>
      <p:pic>
        <p:nvPicPr>
          <p:cNvPr id="8" name="Picture 7" descr="A graph of a stress test&#10;&#10;Description automatically generated">
            <a:extLst>
              <a:ext uri="{FF2B5EF4-FFF2-40B4-BE49-F238E27FC236}">
                <a16:creationId xmlns:a16="http://schemas.microsoft.com/office/drawing/2014/main" id="{6CE46AC8-F4ED-9EFC-56A0-47FE1DB95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153" y="1707395"/>
            <a:ext cx="3667125" cy="3748454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CB6F706-34A0-F532-E21F-4D43FD63CA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751398"/>
              </p:ext>
            </p:extLst>
          </p:nvPr>
        </p:nvGraphicFramePr>
        <p:xfrm>
          <a:off x="1088995" y="5468069"/>
          <a:ext cx="9496425" cy="723900"/>
        </p:xfrm>
        <a:graphic>
          <a:graphicData uri="http://schemas.openxmlformats.org/drawingml/2006/table">
            <a:tbl>
              <a:tblPr bandRow="1">
                <a:tableStyleId>{BC89EF96-8CEA-46FF-86C4-4CE0E7609802}</a:tableStyleId>
              </a:tblPr>
              <a:tblGrid>
                <a:gridCol w="2362200">
                  <a:extLst>
                    <a:ext uri="{9D8B030D-6E8A-4147-A177-3AD203B41FA5}">
                      <a16:colId xmlns:a16="http://schemas.microsoft.com/office/drawing/2014/main" val="180753921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4213417646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424551965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845665778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1836730564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58980030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101082212"/>
                    </a:ext>
                  </a:extLst>
                </a:gridCol>
                <a:gridCol w="1019175">
                  <a:extLst>
                    <a:ext uri="{9D8B030D-6E8A-4147-A177-3AD203B41FA5}">
                      <a16:colId xmlns:a16="http://schemas.microsoft.com/office/drawing/2014/main" val="337711313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Training set size (FC)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8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12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15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16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17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18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19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8276036"/>
                  </a:ext>
                </a:extLst>
              </a:tr>
              <a:tr h="36195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R2 for testing set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0.8686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0.9626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</a:rPr>
                        <a:t>0.9754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highlight>
                            <a:srgbClr val="FFFF00"/>
                          </a:highlight>
                        </a:rPr>
                        <a:t>0.9927</a:t>
                      </a:r>
                      <a:endParaRPr lang="en-US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highlight>
                            <a:srgbClr val="FFFF00"/>
                          </a:highlight>
                        </a:rPr>
                        <a:t>0.9932</a:t>
                      </a:r>
                      <a:endParaRPr lang="en-US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highlight>
                            <a:srgbClr val="FFFF00"/>
                          </a:highlight>
                        </a:rPr>
                        <a:t>0.9954</a:t>
                      </a:r>
                      <a:endParaRPr lang="en-US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ts val="2175"/>
                        </a:lnSpc>
                      </a:pPr>
                      <a:r>
                        <a:rPr lang="en-US" sz="1800">
                          <a:effectLst/>
                          <a:highlight>
                            <a:srgbClr val="FFFF00"/>
                          </a:highlight>
                        </a:rPr>
                        <a:t>0.9960</a:t>
                      </a:r>
                      <a:endParaRPr lang="en-US">
                        <a:effectLst/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7679578"/>
                  </a:ext>
                </a:extLst>
              </a:tr>
            </a:tbl>
          </a:graphicData>
        </a:graphic>
      </p:graphicFrame>
      <p:sp>
        <p:nvSpPr>
          <p:cNvPr id="7" name="TextBox 1080">
            <a:extLst>
              <a:ext uri="{FF2B5EF4-FFF2-40B4-BE49-F238E27FC236}">
                <a16:creationId xmlns:a16="http://schemas.microsoft.com/office/drawing/2014/main" id="{64D3C7EE-52E2-191E-ACDB-3FB64B7E52CD}"/>
              </a:ext>
            </a:extLst>
          </p:cNvPr>
          <p:cNvSpPr txBox="1"/>
          <p:nvPr/>
        </p:nvSpPr>
        <p:spPr>
          <a:xfrm>
            <a:off x="-183233" y="898040"/>
            <a:ext cx="11628893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latin typeface="Arial"/>
                <a:cs typeface="Arial"/>
              </a:rPr>
              <a:t>The model's performance is evaluated using Mean Squared Error (MSE) and R-squared (R²) metrics.</a:t>
            </a:r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172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graph of stress&#10;&#10;Description automatically generated">
            <a:extLst>
              <a:ext uri="{FF2B5EF4-FFF2-40B4-BE49-F238E27FC236}">
                <a16:creationId xmlns:a16="http://schemas.microsoft.com/office/drawing/2014/main" id="{F4E45F62-9A12-C442-C9E2-158F8DDCB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8527" y="2114141"/>
            <a:ext cx="3975317" cy="3972733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2EA23-D540-3C09-C05B-C49E6E25A3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7610" y="1075200"/>
            <a:ext cx="11625059" cy="3194050"/>
          </a:xfrm>
        </p:spPr>
        <p:txBody>
          <a:bodyPr lIns="0" tIns="0" rIns="0" bIns="0" anchor="t"/>
          <a:lstStyle/>
          <a:p>
            <a:r>
              <a:rPr lang="en-US">
                <a:latin typeface="Arial"/>
                <a:cs typeface="Arial"/>
              </a:rPr>
              <a:t>The mechanical response of materials varies with temperature and strain rate due to thermal softening and dynamic strain aging (DSA) effects.</a:t>
            </a:r>
          </a:p>
          <a:p>
            <a:r>
              <a:rPr lang="en-US">
                <a:latin typeface="Arial"/>
                <a:cs typeface="Arial"/>
              </a:rPr>
              <a:t>Machine learning or Long Short-Term Memory (LSTM) models are highly effective in accurately predicting the dynamic patterns of flow curves.</a:t>
            </a:r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B26A60-877F-31AF-739E-0DD29EBB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Machine Learning – coupled for temperature and strain-rate dependency</a:t>
            </a:r>
          </a:p>
        </p:txBody>
      </p:sp>
      <p:pic>
        <p:nvPicPr>
          <p:cNvPr id="13" name="Picture 12" descr="A graph of a stress test&#10;&#10;Description automatically generated">
            <a:extLst>
              <a:ext uri="{FF2B5EF4-FFF2-40B4-BE49-F238E27FC236}">
                <a16:creationId xmlns:a16="http://schemas.microsoft.com/office/drawing/2014/main" id="{D7F2E04D-D28D-8119-BD3E-75E0F799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21" y="2399073"/>
            <a:ext cx="3656793" cy="3733155"/>
          </a:xfrm>
          <a:prstGeom prst="rect">
            <a:avLst/>
          </a:prstGeom>
        </p:spPr>
      </p:pic>
      <p:pic>
        <p:nvPicPr>
          <p:cNvPr id="14" name="Picture 13" descr="A graph of a stress test&#10;&#10;Description automatically generated">
            <a:extLst>
              <a:ext uri="{FF2B5EF4-FFF2-40B4-BE49-F238E27FC236}">
                <a16:creationId xmlns:a16="http://schemas.microsoft.com/office/drawing/2014/main" id="{01380FCE-4425-5EB5-4844-79F22FB4E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938" y="2399073"/>
            <a:ext cx="3656793" cy="37331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4102DEF-9CDF-DF23-3AA9-6448AE2EE99E}"/>
              </a:ext>
            </a:extLst>
          </p:cNvPr>
          <p:cNvSpPr txBox="1"/>
          <p:nvPr/>
        </p:nvSpPr>
        <p:spPr>
          <a:xfrm>
            <a:off x="2316574" y="5718256"/>
            <a:ext cx="80901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Flow curves behaviors under different temperature and strain rate conditions</a:t>
            </a:r>
            <a:endParaRPr lang="en-US">
              <a:cs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8AD43D8-6B1F-49D1-076F-C6374FBED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02" y="2346944"/>
            <a:ext cx="3934795" cy="30552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0EE42CF-FED2-8E9A-9AE9-49D94F6D72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21581" y="2346944"/>
            <a:ext cx="3904928" cy="3055266"/>
          </a:xfrm>
          <a:prstGeom prst="rect">
            <a:avLst/>
          </a:prstGeom>
        </p:spPr>
      </p:pic>
      <p:pic>
        <p:nvPicPr>
          <p:cNvPr id="19" name="Picture 1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BA9415B-3DFC-036C-729E-3C5DFB7BF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1987" y="2346944"/>
            <a:ext cx="3956589" cy="305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0BD02-2058-0C33-DDB2-EF0F2CC8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>
            <a:extLst>
              <a:ext uri="{FF2B5EF4-FFF2-40B4-BE49-F238E27FC236}">
                <a16:creationId xmlns:a16="http://schemas.microsoft.com/office/drawing/2014/main" id="{C4E85B10-B50B-0B6C-6FB2-4FF846BE95EC}"/>
              </a:ext>
            </a:extLst>
          </p:cNvPr>
          <p:cNvSpPr/>
          <p:nvPr/>
        </p:nvSpPr>
        <p:spPr>
          <a:xfrm rot="-5472688">
            <a:off x="3758361" y="5224936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13" name="Freeform 7">
            <a:extLst>
              <a:ext uri="{FF2B5EF4-FFF2-40B4-BE49-F238E27FC236}">
                <a16:creationId xmlns:a16="http://schemas.microsoft.com/office/drawing/2014/main" id="{2D6B79B7-6C31-4145-5B3B-32F5FEA1B179}"/>
              </a:ext>
            </a:extLst>
          </p:cNvPr>
          <p:cNvSpPr/>
          <p:nvPr/>
        </p:nvSpPr>
        <p:spPr>
          <a:xfrm rot="-5472688">
            <a:off x="945175" y="4636289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6BCE348D-68C6-A76B-6AA5-874BA663304C}"/>
              </a:ext>
            </a:extLst>
          </p:cNvPr>
          <p:cNvSpPr/>
          <p:nvPr/>
        </p:nvSpPr>
        <p:spPr>
          <a:xfrm rot="-17413">
            <a:off x="-705859" y="4810449"/>
            <a:ext cx="8912530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12" name="Freeform 6">
            <a:extLst>
              <a:ext uri="{FF2B5EF4-FFF2-40B4-BE49-F238E27FC236}">
                <a16:creationId xmlns:a16="http://schemas.microsoft.com/office/drawing/2014/main" id="{ED076BEC-72ED-95EC-A2C6-565D2681DFF9}"/>
              </a:ext>
            </a:extLst>
          </p:cNvPr>
          <p:cNvSpPr/>
          <p:nvPr/>
        </p:nvSpPr>
        <p:spPr>
          <a:xfrm rot="-17413">
            <a:off x="-619873" y="4804971"/>
            <a:ext cx="1551408" cy="310527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474480" b="26204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D047EAEA-E121-84CB-D2C2-D193FF3EBCD9}"/>
              </a:ext>
            </a:extLst>
          </p:cNvPr>
          <p:cNvSpPr/>
          <p:nvPr/>
        </p:nvSpPr>
        <p:spPr>
          <a:xfrm rot="-5472688">
            <a:off x="949632" y="4505464"/>
            <a:ext cx="566400" cy="210708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DC7B38F2-C303-BE21-1034-5F0FDBC0C671}"/>
              </a:ext>
            </a:extLst>
          </p:cNvPr>
          <p:cNvSpPr/>
          <p:nvPr/>
        </p:nvSpPr>
        <p:spPr>
          <a:xfrm rot="-87886" flipH="1">
            <a:off x="7692925" y="4680695"/>
            <a:ext cx="8912530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13368796" y="0"/>
                </a:moveTo>
                <a:lnTo>
                  <a:pt x="0" y="0"/>
                </a:lnTo>
                <a:lnTo>
                  <a:pt x="0" y="291683"/>
                </a:lnTo>
                <a:lnTo>
                  <a:pt x="13368796" y="291683"/>
                </a:lnTo>
                <a:lnTo>
                  <a:pt x="133687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E395F194-5D91-40AB-F679-7306A36214F6}"/>
              </a:ext>
            </a:extLst>
          </p:cNvPr>
          <p:cNvGrpSpPr/>
          <p:nvPr/>
        </p:nvGrpSpPr>
        <p:grpSpPr>
          <a:xfrm>
            <a:off x="188384" y="3619231"/>
            <a:ext cx="2064001" cy="931199"/>
            <a:chOff x="0" y="0"/>
            <a:chExt cx="5161755" cy="1862725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D82B5637-C19F-B744-5AD3-195D3911C264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A1242E3-ED7D-3488-9C51-D4B0E0539170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14EBE5DB-7D03-F51D-34CF-A3A7E370F81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01B5A45F-1D56-3A41-0529-C8AB1457D240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480828C9-0568-A8F2-F1FE-44F8E6E95DD4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0C14896-6160-86FD-730E-E16B61630662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A1AE890-680E-6F7E-E56C-9A8E6C51E029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3658E39C-48DC-C79D-E9CB-C5DE861D3DCA}"/>
              </a:ext>
            </a:extLst>
          </p:cNvPr>
          <p:cNvSpPr txBox="1"/>
          <p:nvPr/>
        </p:nvSpPr>
        <p:spPr>
          <a:xfrm>
            <a:off x="510674" y="3785038"/>
            <a:ext cx="1422294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latin typeface="Arial"/>
                <a:ea typeface="ADLaM Display"/>
                <a:cs typeface="Arial"/>
                <a:sym typeface="AC Feel Free Bold"/>
              </a:rPr>
              <a:t>Uniaxial tensile test</a:t>
            </a:r>
            <a:endParaRPr lang="en-US" sz="1600" b="1">
              <a:latin typeface="Arial"/>
              <a:ea typeface="ADLaM Display"/>
              <a:cs typeface="Arial"/>
            </a:endParaRPr>
          </a:p>
        </p:txBody>
      </p:sp>
      <p:grpSp>
        <p:nvGrpSpPr>
          <p:cNvPr id="24" name="Group 24">
            <a:extLst>
              <a:ext uri="{FF2B5EF4-FFF2-40B4-BE49-F238E27FC236}">
                <a16:creationId xmlns:a16="http://schemas.microsoft.com/office/drawing/2014/main" id="{D7544A84-A403-6893-0BDC-E13D039AEE13}"/>
              </a:ext>
            </a:extLst>
          </p:cNvPr>
          <p:cNvGrpSpPr/>
          <p:nvPr/>
        </p:nvGrpSpPr>
        <p:grpSpPr>
          <a:xfrm>
            <a:off x="3008830" y="5562665"/>
            <a:ext cx="2064001" cy="744000"/>
            <a:chOff x="0" y="0"/>
            <a:chExt cx="5161755" cy="1862725"/>
          </a:xfrm>
        </p:grpSpPr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373376E8-4EA7-6EAD-D4A8-7C023BCE1C75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1FF78B23-8AB5-03E7-DE71-74C5AB7D6273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84459366-899F-FEB6-F735-6BB52EFE8CB2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457A4869-AB50-828D-47EF-23629C524A02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D1F9BCC5-EA40-E8F3-0EC0-1B0CCA0DDDFF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2CB314A1-7F47-20DE-C27B-00AA2CF1E44D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CB4F0499-4612-AC9F-7538-4B0D68180362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34" name="TextBox 34">
            <a:extLst>
              <a:ext uri="{FF2B5EF4-FFF2-40B4-BE49-F238E27FC236}">
                <a16:creationId xmlns:a16="http://schemas.microsoft.com/office/drawing/2014/main" id="{F51780BB-DC7C-D673-669C-4A4A73DA1133}"/>
              </a:ext>
            </a:extLst>
          </p:cNvPr>
          <p:cNvSpPr txBox="1"/>
          <p:nvPr/>
        </p:nvSpPr>
        <p:spPr>
          <a:xfrm>
            <a:off x="3136340" y="5739659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Flow fitting curve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326C4DD3-3BD6-9388-67D8-71634831C47A}"/>
              </a:ext>
            </a:extLst>
          </p:cNvPr>
          <p:cNvSpPr/>
          <p:nvPr/>
        </p:nvSpPr>
        <p:spPr>
          <a:xfrm rot="-5472688">
            <a:off x="5712465" y="4525319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034FE35C-D5EF-FB97-F6A2-31C766ECDA24}"/>
              </a:ext>
            </a:extLst>
          </p:cNvPr>
          <p:cNvSpPr/>
          <p:nvPr/>
        </p:nvSpPr>
        <p:spPr>
          <a:xfrm rot="-5472688">
            <a:off x="7838685" y="5132941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4" name="Freeform 64">
            <a:extLst>
              <a:ext uri="{FF2B5EF4-FFF2-40B4-BE49-F238E27FC236}">
                <a16:creationId xmlns:a16="http://schemas.microsoft.com/office/drawing/2014/main" id="{CDEE2545-DB9A-2F7C-8F1B-BC19E80FDDE1}"/>
              </a:ext>
            </a:extLst>
          </p:cNvPr>
          <p:cNvSpPr/>
          <p:nvPr/>
        </p:nvSpPr>
        <p:spPr>
          <a:xfrm rot="-5472688">
            <a:off x="10905200" y="4326288"/>
            <a:ext cx="658922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1" name="Freeform 7">
            <a:extLst>
              <a:ext uri="{FF2B5EF4-FFF2-40B4-BE49-F238E27FC236}">
                <a16:creationId xmlns:a16="http://schemas.microsoft.com/office/drawing/2014/main" id="{DB95C5DF-7A8E-B018-A92C-ED455C3AC517}"/>
              </a:ext>
            </a:extLst>
          </p:cNvPr>
          <p:cNvSpPr/>
          <p:nvPr/>
        </p:nvSpPr>
        <p:spPr>
          <a:xfrm rot="16127312">
            <a:off x="1898690" y="3638972"/>
            <a:ext cx="2481600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6AAA2066-95DC-01F2-7D9D-C22F7784592A}"/>
              </a:ext>
            </a:extLst>
          </p:cNvPr>
          <p:cNvSpPr/>
          <p:nvPr/>
        </p:nvSpPr>
        <p:spPr>
          <a:xfrm rot="-17413">
            <a:off x="2915747" y="2379295"/>
            <a:ext cx="6367221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96" name="Freeform 36">
            <a:extLst>
              <a:ext uri="{FF2B5EF4-FFF2-40B4-BE49-F238E27FC236}">
                <a16:creationId xmlns:a16="http://schemas.microsoft.com/office/drawing/2014/main" id="{43229915-8793-C0EE-7EE0-D71C94549677}"/>
              </a:ext>
            </a:extLst>
          </p:cNvPr>
          <p:cNvSpPr/>
          <p:nvPr/>
        </p:nvSpPr>
        <p:spPr>
          <a:xfrm rot="-5472688">
            <a:off x="4833651" y="2205514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09" name="Freeform 7">
            <a:extLst>
              <a:ext uri="{FF2B5EF4-FFF2-40B4-BE49-F238E27FC236}">
                <a16:creationId xmlns:a16="http://schemas.microsoft.com/office/drawing/2014/main" id="{42189642-7DE5-1731-545E-A4F8C69EAA2E}"/>
              </a:ext>
            </a:extLst>
          </p:cNvPr>
          <p:cNvSpPr/>
          <p:nvPr/>
        </p:nvSpPr>
        <p:spPr>
          <a:xfrm rot="5186868">
            <a:off x="7954125" y="3542833"/>
            <a:ext cx="2481600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B0FA6978-588F-0E02-A285-E612BD1053BF}"/>
              </a:ext>
            </a:extLst>
          </p:cNvPr>
          <p:cNvSpPr/>
          <p:nvPr/>
        </p:nvSpPr>
        <p:spPr>
          <a:xfrm rot="1758356">
            <a:off x="910120" y="4749314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D200E96A-371C-7424-4CE3-1BC71BDB4D64}"/>
              </a:ext>
            </a:extLst>
          </p:cNvPr>
          <p:cNvSpPr txBox="1"/>
          <p:nvPr/>
        </p:nvSpPr>
        <p:spPr>
          <a:xfrm>
            <a:off x="1033678" y="4710275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DLaM Display"/>
                <a:cs typeface="Arial"/>
                <a:sym typeface="AC Feel Free"/>
              </a:rPr>
              <a:t>1</a:t>
            </a:r>
          </a:p>
        </p:txBody>
      </p:sp>
      <p:grpSp>
        <p:nvGrpSpPr>
          <p:cNvPr id="97" name="Group 38">
            <a:extLst>
              <a:ext uri="{FF2B5EF4-FFF2-40B4-BE49-F238E27FC236}">
                <a16:creationId xmlns:a16="http://schemas.microsoft.com/office/drawing/2014/main" id="{FAB45A37-5B6D-CFE8-94C3-88AE0A7BFFEB}"/>
              </a:ext>
            </a:extLst>
          </p:cNvPr>
          <p:cNvGrpSpPr/>
          <p:nvPr/>
        </p:nvGrpSpPr>
        <p:grpSpPr>
          <a:xfrm>
            <a:off x="3990258" y="1329048"/>
            <a:ext cx="2064001" cy="744000"/>
            <a:chOff x="0" y="0"/>
            <a:chExt cx="5161755" cy="1862725"/>
          </a:xfrm>
        </p:grpSpPr>
        <p:grpSp>
          <p:nvGrpSpPr>
            <p:cNvPr id="98" name="Group 39">
              <a:extLst>
                <a:ext uri="{FF2B5EF4-FFF2-40B4-BE49-F238E27FC236}">
                  <a16:creationId xmlns:a16="http://schemas.microsoft.com/office/drawing/2014/main" id="{6CA578FF-D217-DE03-085F-2D3BF4A911EC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198CFB8A-BFC0-B193-DF75-E9B9F85AEE64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104" name="TextBox 41">
                <a:extLst>
                  <a:ext uri="{FF2B5EF4-FFF2-40B4-BE49-F238E27FC236}">
                    <a16:creationId xmlns:a16="http://schemas.microsoft.com/office/drawing/2014/main" id="{1B162BED-269D-E380-265A-A0108E17AFD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99" name="Freeform 42">
              <a:extLst>
                <a:ext uri="{FF2B5EF4-FFF2-40B4-BE49-F238E27FC236}">
                  <a16:creationId xmlns:a16="http://schemas.microsoft.com/office/drawing/2014/main" id="{866FA494-4614-C271-827C-FC69152922C0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0" name="Freeform 43">
              <a:extLst>
                <a:ext uri="{FF2B5EF4-FFF2-40B4-BE49-F238E27FC236}">
                  <a16:creationId xmlns:a16="http://schemas.microsoft.com/office/drawing/2014/main" id="{3F6ACDE3-EC74-2977-125F-A2E1FB3FC036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1" name="Freeform 44">
              <a:extLst>
                <a:ext uri="{FF2B5EF4-FFF2-40B4-BE49-F238E27FC236}">
                  <a16:creationId xmlns:a16="http://schemas.microsoft.com/office/drawing/2014/main" id="{91CE9925-3558-C6B6-F1F1-67D295D23A51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2" name="Freeform 45">
              <a:extLst>
                <a:ext uri="{FF2B5EF4-FFF2-40B4-BE49-F238E27FC236}">
                  <a16:creationId xmlns:a16="http://schemas.microsoft.com/office/drawing/2014/main" id="{9FC1F531-81CF-E1F0-4D6E-7C24B97CD428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107" name="TextBox 48">
            <a:extLst>
              <a:ext uri="{FF2B5EF4-FFF2-40B4-BE49-F238E27FC236}">
                <a16:creationId xmlns:a16="http://schemas.microsoft.com/office/drawing/2014/main" id="{9817015F-E3F8-DA0B-4463-0FE020015C6F}"/>
              </a:ext>
            </a:extLst>
          </p:cNvPr>
          <p:cNvSpPr txBox="1"/>
          <p:nvPr/>
        </p:nvSpPr>
        <p:spPr>
          <a:xfrm>
            <a:off x="4144348" y="1408577"/>
            <a:ext cx="1777899" cy="58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ML-coupled model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108" name="Freeform 37">
            <a:extLst>
              <a:ext uri="{FF2B5EF4-FFF2-40B4-BE49-F238E27FC236}">
                <a16:creationId xmlns:a16="http://schemas.microsoft.com/office/drawing/2014/main" id="{59B68463-BE79-9934-F2ED-8E67ADDC4B4E}"/>
              </a:ext>
            </a:extLst>
          </p:cNvPr>
          <p:cNvSpPr/>
          <p:nvPr/>
        </p:nvSpPr>
        <p:spPr>
          <a:xfrm rot="1758356">
            <a:off x="4804676" y="2343643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05" name="TextBox 46">
            <a:extLst>
              <a:ext uri="{FF2B5EF4-FFF2-40B4-BE49-F238E27FC236}">
                <a16:creationId xmlns:a16="http://schemas.microsoft.com/office/drawing/2014/main" id="{89B45ADA-F585-507F-9078-58C362844BB2}"/>
              </a:ext>
            </a:extLst>
          </p:cNvPr>
          <p:cNvSpPr txBox="1"/>
          <p:nvPr/>
        </p:nvSpPr>
        <p:spPr>
          <a:xfrm>
            <a:off x="4920053" y="2287474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2</a:t>
            </a:r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20BD0ABB-A12A-3EDB-645B-5CC265CCBB3D}"/>
              </a:ext>
            </a:extLst>
          </p:cNvPr>
          <p:cNvSpPr/>
          <p:nvPr/>
        </p:nvSpPr>
        <p:spPr>
          <a:xfrm rot="1758356">
            <a:off x="3700053" y="4659367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50" y="0"/>
                </a:lnTo>
                <a:lnTo>
                  <a:pt x="998350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32" name="TextBox 32">
            <a:extLst>
              <a:ext uri="{FF2B5EF4-FFF2-40B4-BE49-F238E27FC236}">
                <a16:creationId xmlns:a16="http://schemas.microsoft.com/office/drawing/2014/main" id="{FD0A432F-D8B6-2443-2E9F-0582BED3FD4F}"/>
              </a:ext>
            </a:extLst>
          </p:cNvPr>
          <p:cNvSpPr txBox="1"/>
          <p:nvPr/>
        </p:nvSpPr>
        <p:spPr>
          <a:xfrm>
            <a:off x="3835533" y="4626088"/>
            <a:ext cx="297281" cy="483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3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grpSp>
        <p:nvGrpSpPr>
          <p:cNvPr id="38" name="Group 38">
            <a:extLst>
              <a:ext uri="{FF2B5EF4-FFF2-40B4-BE49-F238E27FC236}">
                <a16:creationId xmlns:a16="http://schemas.microsoft.com/office/drawing/2014/main" id="{50CED94D-644A-6B57-031C-F32FFB5761C6}"/>
              </a:ext>
            </a:extLst>
          </p:cNvPr>
          <p:cNvGrpSpPr/>
          <p:nvPr/>
        </p:nvGrpSpPr>
        <p:grpSpPr>
          <a:xfrm>
            <a:off x="4869072" y="3648853"/>
            <a:ext cx="2064001" cy="744000"/>
            <a:chOff x="0" y="0"/>
            <a:chExt cx="5161755" cy="1862725"/>
          </a:xfrm>
        </p:grpSpPr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CA6451DB-FC22-DB51-C465-98B4E6B39B92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AB3F04B6-F9CF-0E93-E598-157FE3206DB5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B1017195-D0AC-5C4A-A506-B67C8760A05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CB816BEC-2AC9-6576-619D-2A6EFFF472F8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BB1AB854-4F41-089C-E948-7CF53B8C4A99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F64F9FDC-D026-4E25-749A-1F15B6E99D7C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6FA37444-01EB-6A21-0222-BFA9EFDFAF42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AE2F6AAD-1D0B-983D-9011-8650DAAAAF6E}"/>
              </a:ext>
            </a:extLst>
          </p:cNvPr>
          <p:cNvSpPr txBox="1"/>
          <p:nvPr/>
        </p:nvSpPr>
        <p:spPr>
          <a:xfrm>
            <a:off x="5005441" y="3737243"/>
            <a:ext cx="1777899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Abaqus simulation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16AE2795-736D-FE1B-FBC1-E766844A094D}"/>
              </a:ext>
            </a:extLst>
          </p:cNvPr>
          <p:cNvSpPr/>
          <p:nvPr/>
        </p:nvSpPr>
        <p:spPr>
          <a:xfrm rot="1758356">
            <a:off x="5707134" y="4678477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46" name="TextBox 46">
            <a:extLst>
              <a:ext uri="{FF2B5EF4-FFF2-40B4-BE49-F238E27FC236}">
                <a16:creationId xmlns:a16="http://schemas.microsoft.com/office/drawing/2014/main" id="{3F0CCB6B-949F-8DC6-87D3-4BE3BBA2C2D9}"/>
              </a:ext>
            </a:extLst>
          </p:cNvPr>
          <p:cNvSpPr txBox="1"/>
          <p:nvPr/>
        </p:nvSpPr>
        <p:spPr>
          <a:xfrm>
            <a:off x="5795616" y="4608777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4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grpSp>
        <p:nvGrpSpPr>
          <p:cNvPr id="52" name="Group 52">
            <a:extLst>
              <a:ext uri="{FF2B5EF4-FFF2-40B4-BE49-F238E27FC236}">
                <a16:creationId xmlns:a16="http://schemas.microsoft.com/office/drawing/2014/main" id="{1AFC96C0-4929-6872-6B59-1E5F7371D20C}"/>
              </a:ext>
            </a:extLst>
          </p:cNvPr>
          <p:cNvGrpSpPr/>
          <p:nvPr/>
        </p:nvGrpSpPr>
        <p:grpSpPr>
          <a:xfrm rot="10694544">
            <a:off x="7116841" y="5456866"/>
            <a:ext cx="2064001" cy="744000"/>
            <a:chOff x="0" y="0"/>
            <a:chExt cx="5161755" cy="1862725"/>
          </a:xfrm>
        </p:grpSpPr>
        <p:grpSp>
          <p:nvGrpSpPr>
            <p:cNvPr id="53" name="Group 53">
              <a:extLst>
                <a:ext uri="{FF2B5EF4-FFF2-40B4-BE49-F238E27FC236}">
                  <a16:creationId xmlns:a16="http://schemas.microsoft.com/office/drawing/2014/main" id="{01D48C79-3060-A9A2-F07E-D4265B0A77F0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C137067F-4355-562E-3125-B31483CA7C5E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55" name="TextBox 55">
                <a:extLst>
                  <a:ext uri="{FF2B5EF4-FFF2-40B4-BE49-F238E27FC236}">
                    <a16:creationId xmlns:a16="http://schemas.microsoft.com/office/drawing/2014/main" id="{E7D61F84-44DD-FA15-FAD8-93FBDC264A2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DFD7BB82-2CEE-2540-D3C3-D7E20107AB15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D3D37243-8C6A-32F3-393C-F0D814EAFFE6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620A1ACE-8F99-C6EF-857F-30BE07A33AA8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A88084B6-434F-F535-6BCB-2170F65A4FC7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62" name="TextBox 62">
            <a:extLst>
              <a:ext uri="{FF2B5EF4-FFF2-40B4-BE49-F238E27FC236}">
                <a16:creationId xmlns:a16="http://schemas.microsoft.com/office/drawing/2014/main" id="{CF2DEFB9-3ABA-6050-71EB-730ADDAB2E9E}"/>
              </a:ext>
            </a:extLst>
          </p:cNvPr>
          <p:cNvSpPr txBox="1"/>
          <p:nvPr/>
        </p:nvSpPr>
        <p:spPr>
          <a:xfrm>
            <a:off x="7255973" y="5661526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Fracture test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65" name="Freeform 65">
            <a:extLst>
              <a:ext uri="{FF2B5EF4-FFF2-40B4-BE49-F238E27FC236}">
                <a16:creationId xmlns:a16="http://schemas.microsoft.com/office/drawing/2014/main" id="{8BEC324B-A2BB-305F-4092-47CB36976C2D}"/>
              </a:ext>
            </a:extLst>
          </p:cNvPr>
          <p:cNvSpPr/>
          <p:nvPr/>
        </p:nvSpPr>
        <p:spPr>
          <a:xfrm rot="1758356">
            <a:off x="10881306" y="4575758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0EFF7487-7832-FD00-4874-6F8C2C225DBA}"/>
              </a:ext>
            </a:extLst>
          </p:cNvPr>
          <p:cNvSpPr txBox="1"/>
          <p:nvPr/>
        </p:nvSpPr>
        <p:spPr>
          <a:xfrm>
            <a:off x="11020053" y="4479436"/>
            <a:ext cx="297281" cy="519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848">
                <a:solidFill>
                  <a:srgbClr val="C7EBF2"/>
                </a:solidFill>
                <a:latin typeface="AC Feel Free"/>
                <a:ea typeface="AC Feel Free"/>
                <a:cs typeface="AC Feel Free"/>
                <a:sym typeface="AC Feel Free"/>
              </a:rPr>
              <a:t>6</a:t>
            </a:r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CFD6203F-F2EC-5DE8-A86D-B3CC0418F6AB}"/>
              </a:ext>
            </a:extLst>
          </p:cNvPr>
          <p:cNvSpPr/>
          <p:nvPr/>
        </p:nvSpPr>
        <p:spPr>
          <a:xfrm rot="1758356">
            <a:off x="7778694" y="4616429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0" name="TextBox 60">
            <a:extLst>
              <a:ext uri="{FF2B5EF4-FFF2-40B4-BE49-F238E27FC236}">
                <a16:creationId xmlns:a16="http://schemas.microsoft.com/office/drawing/2014/main" id="{436B28D9-3565-8D17-3E3A-3D2B7715ADC9}"/>
              </a:ext>
            </a:extLst>
          </p:cNvPr>
          <p:cNvSpPr txBox="1"/>
          <p:nvPr/>
        </p:nvSpPr>
        <p:spPr>
          <a:xfrm>
            <a:off x="7827720" y="4551807"/>
            <a:ext cx="403014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5</a:t>
            </a:r>
          </a:p>
        </p:txBody>
      </p:sp>
      <p:sp>
        <p:nvSpPr>
          <p:cNvPr id="85" name="Freeform 65">
            <a:extLst>
              <a:ext uri="{FF2B5EF4-FFF2-40B4-BE49-F238E27FC236}">
                <a16:creationId xmlns:a16="http://schemas.microsoft.com/office/drawing/2014/main" id="{B9272088-20A8-284A-2BE9-31480E02BAFD}"/>
              </a:ext>
            </a:extLst>
          </p:cNvPr>
          <p:cNvSpPr/>
          <p:nvPr/>
        </p:nvSpPr>
        <p:spPr>
          <a:xfrm rot="1758356">
            <a:off x="10880609" y="4575758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6" name="TextBox 74">
            <a:extLst>
              <a:ext uri="{FF2B5EF4-FFF2-40B4-BE49-F238E27FC236}">
                <a16:creationId xmlns:a16="http://schemas.microsoft.com/office/drawing/2014/main" id="{25C68EA8-DB1C-656C-8A4E-9796147DA110}"/>
              </a:ext>
            </a:extLst>
          </p:cNvPr>
          <p:cNvSpPr txBox="1"/>
          <p:nvPr/>
        </p:nvSpPr>
        <p:spPr>
          <a:xfrm>
            <a:off x="11001635" y="4514878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6</a:t>
            </a:r>
          </a:p>
        </p:txBody>
      </p:sp>
      <p:grpSp>
        <p:nvGrpSpPr>
          <p:cNvPr id="66" name="Group 66">
            <a:extLst>
              <a:ext uri="{FF2B5EF4-FFF2-40B4-BE49-F238E27FC236}">
                <a16:creationId xmlns:a16="http://schemas.microsoft.com/office/drawing/2014/main" id="{0733AE13-165D-A367-0CEE-48E168B1CB63}"/>
              </a:ext>
            </a:extLst>
          </p:cNvPr>
          <p:cNvGrpSpPr/>
          <p:nvPr/>
        </p:nvGrpSpPr>
        <p:grpSpPr>
          <a:xfrm>
            <a:off x="9631275" y="3436393"/>
            <a:ext cx="2602188" cy="744000"/>
            <a:chOff x="0" y="0"/>
            <a:chExt cx="5161755" cy="1862725"/>
          </a:xfrm>
        </p:grpSpPr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2179FA6D-B661-80FD-0ABF-931CB26E2659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08058F47-6A91-27B8-392D-BC631FC2C7D2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69" name="TextBox 69">
                <a:extLst>
                  <a:ext uri="{FF2B5EF4-FFF2-40B4-BE49-F238E27FC236}">
                    <a16:creationId xmlns:a16="http://schemas.microsoft.com/office/drawing/2014/main" id="{F89A73BA-46AD-B830-152C-C840767AA4D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AC568784-1BB0-0CC7-F132-5F8E83482A15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8F5B311F-C07F-DD88-85FB-437C3349A985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57F20529-2EE7-925B-B365-DB34620D2862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F5508AE6-E8D0-3BF3-CE3B-A02C1450A5C0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76" name="TextBox 76">
            <a:extLst>
              <a:ext uri="{FF2B5EF4-FFF2-40B4-BE49-F238E27FC236}">
                <a16:creationId xmlns:a16="http://schemas.microsoft.com/office/drawing/2014/main" id="{1C56FBED-4B8F-E0DF-74CD-01802E90E810}"/>
              </a:ext>
            </a:extLst>
          </p:cNvPr>
          <p:cNvSpPr txBox="1"/>
          <p:nvPr/>
        </p:nvSpPr>
        <p:spPr>
          <a:xfrm>
            <a:off x="9827721" y="3492788"/>
            <a:ext cx="221214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 err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StrRtDpn</a:t>
            </a: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 &amp; </a:t>
            </a:r>
            <a:r>
              <a:rPr lang="en-US" sz="1600" b="1" err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TmpDpn</a:t>
            </a: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 params calibration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C70D2-F068-4233-2593-3A42CAD6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761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73C84-41B8-5D7E-D8E4-C1B620D64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BACF8EB6-5D25-5205-70CD-AA74A3D41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Validation for Machine Learning model</a:t>
            </a:r>
          </a:p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BB3E51E-7F4F-3F60-2814-E70A3CFFBB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Generate data for 773.15K at StrRt0.0001 and 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Run Abaqus simulation with generated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Extract ODB file using Abaqus CAE, then compare with experimental data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153C2B-3D5B-B424-3E4F-7E087E2A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  <a:endParaRPr lang="en-FI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B15BCB7-D58C-E826-B262-90728BB3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06392" y="2536897"/>
            <a:ext cx="5979214" cy="383876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1DA945-6F3C-3825-2451-B879D92C1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234" y="2845904"/>
            <a:ext cx="4114800" cy="342574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86EFCF5-B7E4-F3D4-895C-22EBDF01F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4" y="2871949"/>
            <a:ext cx="4114800" cy="337365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8E6ADD2-F2D7-1A9E-EC96-EE4228B4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034" y="2866891"/>
            <a:ext cx="4114800" cy="34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9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E17CC3-8300-66FC-8916-F223B31FA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Validation for the Constitutive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9AB6E-594A-AE87-B1B1-CF19E7ABD5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/>
              <a:t>Method 1: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Run the model to yield data for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Run Abaqus simulation with the material input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AF4A607-BECF-8CE1-CD14-AE685618B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3FFF1C-E800-E6A2-9760-7625B4984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010" y="2558783"/>
            <a:ext cx="6119231" cy="39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1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0F883-BCE7-FB59-9A4F-87B14904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89BA95F-6E72-B0AE-CEDC-16F6CC727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Validation for Constitutive model</a:t>
            </a:r>
          </a:p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C30403E-015D-402D-4DD2-84672312F2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/>
              <a:t>Method 2: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Make two separate VUMAT subroutine files: one with </a:t>
            </a:r>
            <a:r>
              <a:rPr lang="en-US" b="1"/>
              <a:t>temperature function</a:t>
            </a:r>
            <a:r>
              <a:rPr lang="en-US"/>
              <a:t>, one with </a:t>
            </a:r>
            <a:r>
              <a:rPr lang="en-US" b="1"/>
              <a:t>strain-rate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Include calibrated parameters in material properties 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Run Abaqus simulations with corresponding input and subroutine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D5947D-D13F-D9D2-946A-3E5EA7282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Validation</a:t>
            </a:r>
            <a:endParaRPr lang="en-FI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BCF0F6-3360-9F31-AEDA-EFC4317CC357}"/>
              </a:ext>
            </a:extLst>
          </p:cNvPr>
          <p:cNvSpPr/>
          <p:nvPr/>
        </p:nvSpPr>
        <p:spPr>
          <a:xfrm>
            <a:off x="743712" y="3078480"/>
            <a:ext cx="1755648" cy="256032"/>
          </a:xfrm>
          <a:prstGeom prst="rect">
            <a:avLst/>
          </a:prstGeom>
          <a:solidFill>
            <a:srgbClr val="B9E9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</a:rPr>
              <a:t>enHill</a:t>
            </a:r>
            <a:r>
              <a:rPr lang="en-US" sz="1050">
                <a:solidFill>
                  <a:schemeClr val="tx1"/>
                </a:solidFill>
              </a:rPr>
              <a:t>-VUMAT-</a:t>
            </a:r>
            <a:r>
              <a:rPr lang="en-US" sz="1050" err="1">
                <a:solidFill>
                  <a:schemeClr val="tx1"/>
                </a:solidFill>
              </a:rPr>
              <a:t>TmpDpn.f</a:t>
            </a:r>
            <a:endParaRPr lang="en-FI" sz="105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14ED3D-24D6-B2E1-61C0-39565931B6D0}"/>
              </a:ext>
            </a:extLst>
          </p:cNvPr>
          <p:cNvSpPr/>
          <p:nvPr/>
        </p:nvSpPr>
        <p:spPr>
          <a:xfrm>
            <a:off x="743712" y="3429000"/>
            <a:ext cx="1755648" cy="256032"/>
          </a:xfrm>
          <a:prstGeom prst="rect">
            <a:avLst/>
          </a:prstGeom>
          <a:solidFill>
            <a:srgbClr val="B9E9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</a:rPr>
              <a:t>enHill</a:t>
            </a:r>
            <a:r>
              <a:rPr lang="en-US" sz="1050">
                <a:solidFill>
                  <a:schemeClr val="tx1"/>
                </a:solidFill>
              </a:rPr>
              <a:t>-VUMAT-</a:t>
            </a:r>
            <a:r>
              <a:rPr lang="en-US" sz="1050" err="1">
                <a:solidFill>
                  <a:schemeClr val="tx1"/>
                </a:solidFill>
              </a:rPr>
              <a:t>StrRtDpn.f</a:t>
            </a:r>
            <a:endParaRPr lang="en-FI" sz="105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D26A9C-D5AF-EFD5-624A-EBB570FC0C75}"/>
              </a:ext>
            </a:extLst>
          </p:cNvPr>
          <p:cNvSpPr/>
          <p:nvPr/>
        </p:nvSpPr>
        <p:spPr>
          <a:xfrm>
            <a:off x="743712" y="3837498"/>
            <a:ext cx="1755648" cy="256032"/>
          </a:xfrm>
          <a:prstGeom prst="rect">
            <a:avLst/>
          </a:prstGeom>
          <a:solidFill>
            <a:srgbClr val="B9E9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</a:rPr>
              <a:t>Material_TmpDpm.inp</a:t>
            </a:r>
            <a:endParaRPr lang="en-FI" sz="105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F004037-7B35-0DB5-4775-E77FA6416505}"/>
              </a:ext>
            </a:extLst>
          </p:cNvPr>
          <p:cNvSpPr/>
          <p:nvPr/>
        </p:nvSpPr>
        <p:spPr>
          <a:xfrm>
            <a:off x="743712" y="4245996"/>
            <a:ext cx="1755648" cy="256032"/>
          </a:xfrm>
          <a:prstGeom prst="rect">
            <a:avLst/>
          </a:prstGeom>
          <a:solidFill>
            <a:srgbClr val="B9E99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err="1">
                <a:solidFill>
                  <a:schemeClr val="tx1"/>
                </a:solidFill>
              </a:rPr>
              <a:t>Material_StrRtDpn.inp</a:t>
            </a:r>
            <a:endParaRPr lang="en-FI" sz="1050">
              <a:solidFill>
                <a:schemeClr val="tx1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3E97CE-A298-E172-53B3-57A51FADABE0}"/>
              </a:ext>
            </a:extLst>
          </p:cNvPr>
          <p:cNvCxnSpPr>
            <a:cxnSpLocks/>
          </p:cNvCxnSpPr>
          <p:nvPr/>
        </p:nvCxnSpPr>
        <p:spPr>
          <a:xfrm>
            <a:off x="4210745" y="4150845"/>
            <a:ext cx="3425687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42BF0C0C-0E1B-07ED-795B-100CB99C660B}"/>
              </a:ext>
            </a:extLst>
          </p:cNvPr>
          <p:cNvSpPr/>
          <p:nvPr/>
        </p:nvSpPr>
        <p:spPr>
          <a:xfrm>
            <a:off x="4190425" y="4106341"/>
            <a:ext cx="3509839" cy="3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AC7A68-4D53-BFA5-2A1F-2E9077C19F80}"/>
              </a:ext>
            </a:extLst>
          </p:cNvPr>
          <p:cNvCxnSpPr>
            <a:cxnSpLocks/>
          </p:cNvCxnSpPr>
          <p:nvPr/>
        </p:nvCxnSpPr>
        <p:spPr>
          <a:xfrm>
            <a:off x="4210745" y="4866356"/>
            <a:ext cx="3425687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B70E11CC-1F00-21ED-E695-06CB02B578B5}"/>
              </a:ext>
            </a:extLst>
          </p:cNvPr>
          <p:cNvSpPr/>
          <p:nvPr/>
        </p:nvSpPr>
        <p:spPr>
          <a:xfrm>
            <a:off x="4168669" y="4874472"/>
            <a:ext cx="3509839" cy="36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7F61E45-3A26-079A-984E-CD983D0D9F5C}"/>
              </a:ext>
            </a:extLst>
          </p:cNvPr>
          <p:cNvSpPr/>
          <p:nvPr/>
        </p:nvSpPr>
        <p:spPr>
          <a:xfrm>
            <a:off x="3806553" y="4097836"/>
            <a:ext cx="808384" cy="808384"/>
          </a:xfrm>
          <a:custGeom>
            <a:avLst/>
            <a:gdLst>
              <a:gd name="connsiteX0" fmla="*/ 404191 w 808384"/>
              <a:gd name="connsiteY0" fmla="*/ 255104 h 808384"/>
              <a:gd name="connsiteX1" fmla="*/ 255104 w 808384"/>
              <a:gd name="connsiteY1" fmla="*/ 404191 h 808384"/>
              <a:gd name="connsiteX2" fmla="*/ 404191 w 808384"/>
              <a:gd name="connsiteY2" fmla="*/ 553278 h 808384"/>
              <a:gd name="connsiteX3" fmla="*/ 553278 w 808384"/>
              <a:gd name="connsiteY3" fmla="*/ 404191 h 808384"/>
              <a:gd name="connsiteX4" fmla="*/ 404191 w 808384"/>
              <a:gd name="connsiteY4" fmla="*/ 255104 h 808384"/>
              <a:gd name="connsiteX5" fmla="*/ 404192 w 808384"/>
              <a:gd name="connsiteY5" fmla="*/ 72887 h 808384"/>
              <a:gd name="connsiteX6" fmla="*/ 347870 w 808384"/>
              <a:gd name="connsiteY6" fmla="*/ 129209 h 808384"/>
              <a:gd name="connsiteX7" fmla="*/ 404192 w 808384"/>
              <a:gd name="connsiteY7" fmla="*/ 185531 h 808384"/>
              <a:gd name="connsiteX8" fmla="*/ 460514 w 808384"/>
              <a:gd name="connsiteY8" fmla="*/ 129209 h 808384"/>
              <a:gd name="connsiteX9" fmla="*/ 404192 w 808384"/>
              <a:gd name="connsiteY9" fmla="*/ 72887 h 808384"/>
              <a:gd name="connsiteX10" fmla="*/ 404192 w 808384"/>
              <a:gd name="connsiteY10" fmla="*/ 0 h 808384"/>
              <a:gd name="connsiteX11" fmla="*/ 808384 w 808384"/>
              <a:gd name="connsiteY11" fmla="*/ 404192 h 808384"/>
              <a:gd name="connsiteX12" fmla="*/ 404192 w 808384"/>
              <a:gd name="connsiteY12" fmla="*/ 808384 h 808384"/>
              <a:gd name="connsiteX13" fmla="*/ 0 w 808384"/>
              <a:gd name="connsiteY13" fmla="*/ 404192 h 808384"/>
              <a:gd name="connsiteX14" fmla="*/ 404192 w 808384"/>
              <a:gd name="connsiteY14" fmla="*/ 0 h 80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8384" h="808384">
                <a:moveTo>
                  <a:pt x="404191" y="255104"/>
                </a:moveTo>
                <a:cubicBezTo>
                  <a:pt x="321853" y="255104"/>
                  <a:pt x="255104" y="321853"/>
                  <a:pt x="255104" y="404191"/>
                </a:cubicBezTo>
                <a:cubicBezTo>
                  <a:pt x="255104" y="486529"/>
                  <a:pt x="321853" y="553278"/>
                  <a:pt x="404191" y="553278"/>
                </a:cubicBezTo>
                <a:cubicBezTo>
                  <a:pt x="486529" y="553278"/>
                  <a:pt x="553278" y="486529"/>
                  <a:pt x="553278" y="404191"/>
                </a:cubicBezTo>
                <a:cubicBezTo>
                  <a:pt x="553278" y="321853"/>
                  <a:pt x="486529" y="255104"/>
                  <a:pt x="404191" y="255104"/>
                </a:cubicBezTo>
                <a:close/>
                <a:moveTo>
                  <a:pt x="404192" y="72887"/>
                </a:moveTo>
                <a:cubicBezTo>
                  <a:pt x="373086" y="72887"/>
                  <a:pt x="347870" y="98103"/>
                  <a:pt x="347870" y="129209"/>
                </a:cubicBezTo>
                <a:cubicBezTo>
                  <a:pt x="347870" y="160315"/>
                  <a:pt x="373086" y="185531"/>
                  <a:pt x="404192" y="185531"/>
                </a:cubicBezTo>
                <a:cubicBezTo>
                  <a:pt x="435298" y="185531"/>
                  <a:pt x="460514" y="160315"/>
                  <a:pt x="460514" y="129209"/>
                </a:cubicBezTo>
                <a:cubicBezTo>
                  <a:pt x="460514" y="98103"/>
                  <a:pt x="435298" y="72887"/>
                  <a:pt x="404192" y="72887"/>
                </a:cubicBezTo>
                <a:close/>
                <a:moveTo>
                  <a:pt x="404192" y="0"/>
                </a:moveTo>
                <a:cubicBezTo>
                  <a:pt x="627421" y="0"/>
                  <a:pt x="808384" y="180963"/>
                  <a:pt x="808384" y="404192"/>
                </a:cubicBezTo>
                <a:cubicBezTo>
                  <a:pt x="808384" y="627421"/>
                  <a:pt x="627421" y="808384"/>
                  <a:pt x="404192" y="808384"/>
                </a:cubicBezTo>
                <a:cubicBezTo>
                  <a:pt x="180963" y="808384"/>
                  <a:pt x="0" y="627421"/>
                  <a:pt x="0" y="404192"/>
                </a:cubicBezTo>
                <a:cubicBezTo>
                  <a:pt x="0" y="180963"/>
                  <a:pt x="180963" y="0"/>
                  <a:pt x="404192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34D6FD9-2508-83D8-E33E-97474D5B9309}"/>
              </a:ext>
            </a:extLst>
          </p:cNvPr>
          <p:cNvSpPr/>
          <p:nvPr/>
        </p:nvSpPr>
        <p:spPr>
          <a:xfrm>
            <a:off x="7232240" y="4097836"/>
            <a:ext cx="808384" cy="808384"/>
          </a:xfrm>
          <a:custGeom>
            <a:avLst/>
            <a:gdLst>
              <a:gd name="connsiteX0" fmla="*/ 404191 w 808384"/>
              <a:gd name="connsiteY0" fmla="*/ 255104 h 808384"/>
              <a:gd name="connsiteX1" fmla="*/ 255104 w 808384"/>
              <a:gd name="connsiteY1" fmla="*/ 404191 h 808384"/>
              <a:gd name="connsiteX2" fmla="*/ 404191 w 808384"/>
              <a:gd name="connsiteY2" fmla="*/ 553278 h 808384"/>
              <a:gd name="connsiteX3" fmla="*/ 553278 w 808384"/>
              <a:gd name="connsiteY3" fmla="*/ 404191 h 808384"/>
              <a:gd name="connsiteX4" fmla="*/ 404191 w 808384"/>
              <a:gd name="connsiteY4" fmla="*/ 255104 h 808384"/>
              <a:gd name="connsiteX5" fmla="*/ 404192 w 808384"/>
              <a:gd name="connsiteY5" fmla="*/ 72887 h 808384"/>
              <a:gd name="connsiteX6" fmla="*/ 347870 w 808384"/>
              <a:gd name="connsiteY6" fmla="*/ 129209 h 808384"/>
              <a:gd name="connsiteX7" fmla="*/ 404192 w 808384"/>
              <a:gd name="connsiteY7" fmla="*/ 185531 h 808384"/>
              <a:gd name="connsiteX8" fmla="*/ 460514 w 808384"/>
              <a:gd name="connsiteY8" fmla="*/ 129209 h 808384"/>
              <a:gd name="connsiteX9" fmla="*/ 404192 w 808384"/>
              <a:gd name="connsiteY9" fmla="*/ 72887 h 808384"/>
              <a:gd name="connsiteX10" fmla="*/ 404192 w 808384"/>
              <a:gd name="connsiteY10" fmla="*/ 0 h 808384"/>
              <a:gd name="connsiteX11" fmla="*/ 808384 w 808384"/>
              <a:gd name="connsiteY11" fmla="*/ 404192 h 808384"/>
              <a:gd name="connsiteX12" fmla="*/ 404192 w 808384"/>
              <a:gd name="connsiteY12" fmla="*/ 808384 h 808384"/>
              <a:gd name="connsiteX13" fmla="*/ 0 w 808384"/>
              <a:gd name="connsiteY13" fmla="*/ 404192 h 808384"/>
              <a:gd name="connsiteX14" fmla="*/ 404192 w 808384"/>
              <a:gd name="connsiteY14" fmla="*/ 0 h 808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08384" h="808384">
                <a:moveTo>
                  <a:pt x="404191" y="255104"/>
                </a:moveTo>
                <a:cubicBezTo>
                  <a:pt x="321853" y="255104"/>
                  <a:pt x="255104" y="321853"/>
                  <a:pt x="255104" y="404191"/>
                </a:cubicBezTo>
                <a:cubicBezTo>
                  <a:pt x="255104" y="486529"/>
                  <a:pt x="321853" y="553278"/>
                  <a:pt x="404191" y="553278"/>
                </a:cubicBezTo>
                <a:cubicBezTo>
                  <a:pt x="486529" y="553278"/>
                  <a:pt x="553278" y="486529"/>
                  <a:pt x="553278" y="404191"/>
                </a:cubicBezTo>
                <a:cubicBezTo>
                  <a:pt x="553278" y="321853"/>
                  <a:pt x="486529" y="255104"/>
                  <a:pt x="404191" y="255104"/>
                </a:cubicBezTo>
                <a:close/>
                <a:moveTo>
                  <a:pt x="404192" y="72887"/>
                </a:moveTo>
                <a:cubicBezTo>
                  <a:pt x="373086" y="72887"/>
                  <a:pt x="347870" y="98103"/>
                  <a:pt x="347870" y="129209"/>
                </a:cubicBezTo>
                <a:cubicBezTo>
                  <a:pt x="347870" y="160315"/>
                  <a:pt x="373086" y="185531"/>
                  <a:pt x="404192" y="185531"/>
                </a:cubicBezTo>
                <a:cubicBezTo>
                  <a:pt x="435298" y="185531"/>
                  <a:pt x="460514" y="160315"/>
                  <a:pt x="460514" y="129209"/>
                </a:cubicBezTo>
                <a:cubicBezTo>
                  <a:pt x="460514" y="98103"/>
                  <a:pt x="435298" y="72887"/>
                  <a:pt x="404192" y="72887"/>
                </a:cubicBezTo>
                <a:close/>
                <a:moveTo>
                  <a:pt x="404192" y="0"/>
                </a:moveTo>
                <a:cubicBezTo>
                  <a:pt x="627421" y="0"/>
                  <a:pt x="808384" y="180963"/>
                  <a:pt x="808384" y="404192"/>
                </a:cubicBezTo>
                <a:cubicBezTo>
                  <a:pt x="808384" y="627421"/>
                  <a:pt x="627421" y="808384"/>
                  <a:pt x="404192" y="808384"/>
                </a:cubicBezTo>
                <a:cubicBezTo>
                  <a:pt x="180963" y="808384"/>
                  <a:pt x="0" y="627421"/>
                  <a:pt x="0" y="404192"/>
                </a:cubicBezTo>
                <a:cubicBezTo>
                  <a:pt x="0" y="180963"/>
                  <a:pt x="180963" y="0"/>
                  <a:pt x="404192" y="0"/>
                </a:cubicBez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1849017-7956-E39B-20DB-385432117C0B}"/>
              </a:ext>
            </a:extLst>
          </p:cNvPr>
          <p:cNvSpPr/>
          <p:nvPr/>
        </p:nvSpPr>
        <p:spPr>
          <a:xfrm>
            <a:off x="7901748" y="2806522"/>
            <a:ext cx="2261616" cy="152294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CSC</a:t>
            </a:r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57172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77 -0.00023 L 0.02252 -0.00023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36 -0.00023 L -0.00964 -0.00023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1706 0.11042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6 0.11042 L 0.59141 0.11042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7.40741E-7 L 0.21706 -0.00046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4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6 -0.00046 L 0.58985 -0.0004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1.48148E-6 L 0.21706 0.05926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6 0.05926 L 0.58867 0.0592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0.21706 -0.05995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06 -0.05995 L 0.58985 -0.05995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4" grpId="0" animBg="1"/>
      <p:bldP spid="16" grpId="0" animBg="1"/>
      <p:bldP spid="17" grpId="0" animBg="1"/>
      <p:bldP spid="17" grpId="1" animBg="1"/>
      <p:bldP spid="19" grpId="0" animBg="1"/>
      <p:bldP spid="19" grpId="1" animBg="1"/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F3BA8-7A46-2146-3EAA-1FDAFDDE9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315C49-7AD3-276F-23EA-4E1D4CAE27B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0" tIns="0" rIns="0" bIns="0" anchor="t"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A002AE-7DCB-A150-5992-7C7572C4B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Comparison: Constitutive model vs LSTM model</a:t>
            </a:r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DB560B-00AB-D5E6-6D99-2786DB99B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715976"/>
              </p:ext>
            </p:extLst>
          </p:nvPr>
        </p:nvGraphicFramePr>
        <p:xfrm>
          <a:off x="382232" y="1064785"/>
          <a:ext cx="11425767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062">
                  <a:extLst>
                    <a:ext uri="{9D8B030D-6E8A-4147-A177-3AD203B41FA5}">
                      <a16:colId xmlns:a16="http://schemas.microsoft.com/office/drawing/2014/main" val="1774210867"/>
                    </a:ext>
                  </a:extLst>
                </a:gridCol>
                <a:gridCol w="5648445">
                  <a:extLst>
                    <a:ext uri="{9D8B030D-6E8A-4147-A177-3AD203B41FA5}">
                      <a16:colId xmlns:a16="http://schemas.microsoft.com/office/drawing/2014/main" val="1875515098"/>
                    </a:ext>
                  </a:extLst>
                </a:gridCol>
                <a:gridCol w="4099260">
                  <a:extLst>
                    <a:ext uri="{9D8B030D-6E8A-4147-A177-3AD203B41FA5}">
                      <a16:colId xmlns:a16="http://schemas.microsoft.com/office/drawing/2014/main" val="25672435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Constitutive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LSTM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656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Accuracy </a:t>
                      </a:r>
                    </a:p>
                    <a:p>
                      <a:pPr algn="ctr"/>
                      <a:r>
                        <a:rPr lang="en-US" b="1" dirty="0"/>
                        <a:t>(R-squared)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Temperature: 0.973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Strain rate: 0.82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0.996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68837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Development effort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Temperature calibration: 1 developer, 2 assistants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Strain-rate calibration: 1 developer, 2 assistants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Many trials and errors with initial guess and function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1 developer, 1 assistant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Some trials and errors with choosing the right training/testing ratio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5709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Development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 weeks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 weeks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2693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Usability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Physical meaning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Easy and straight forward to 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No physical meaning</a:t>
                      </a:r>
                    </a:p>
                    <a:p>
                      <a:pPr marL="285750" indent="-285750" algn="l">
                        <a:buFontTx/>
                        <a:buChar char="-"/>
                      </a:pPr>
                      <a:r>
                        <a:rPr lang="en-US" dirty="0"/>
                        <a:t>Need some deployment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69060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ACBC8F4-47F7-9B82-47E7-CEBF08FCAD34}"/>
              </a:ext>
            </a:extLst>
          </p:cNvPr>
          <p:cNvSpPr txBox="1"/>
          <p:nvPr/>
        </p:nvSpPr>
        <p:spPr>
          <a:xfrm>
            <a:off x="382232" y="5549734"/>
            <a:ext cx="1142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=&gt; Machine learning (LSTM) model is more efficient given that the developer prior knowledge in ML. Not as much knowledge about MSE is needed.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621AF8-8E08-B55F-152A-C8FD306A6DEB}"/>
              </a:ext>
            </a:extLst>
          </p:cNvPr>
          <p:cNvSpPr txBox="1"/>
          <p:nvPr/>
        </p:nvSpPr>
        <p:spPr>
          <a:xfrm>
            <a:off x="382232" y="4723994"/>
            <a:ext cx="114257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=&gt; Constitutive model is less efficient but it provides a mathematical model that is easy to interpret and understand.</a:t>
            </a:r>
          </a:p>
        </p:txBody>
      </p:sp>
    </p:spTree>
    <p:extLst>
      <p:ext uri="{BB962C8B-B14F-4D97-AF65-F5344CB8AC3E}">
        <p14:creationId xmlns:p14="http://schemas.microsoft.com/office/powerpoint/2010/main" val="198315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ADD6B0-A2CC-5AF6-9271-934F11895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6A0CB2-63F1-47BF-060D-8A7B12519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Summary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BC184C36-B0F9-6571-6183-2DE73F3313D1}"/>
              </a:ext>
            </a:extLst>
          </p:cNvPr>
          <p:cNvSpPr txBox="1">
            <a:spLocks/>
          </p:cNvSpPr>
          <p:nvPr/>
        </p:nvSpPr>
        <p:spPr>
          <a:xfrm>
            <a:off x="360772" y="1503302"/>
            <a:ext cx="5815601" cy="3259198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1400" b="1">
                <a:latin typeface="Arial"/>
                <a:cs typeface="Arial"/>
              </a:rPr>
              <a:t>Literature Research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Material behavior and parameter identification.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Polynomial functions and fitting quality. 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1400" b="1">
                <a:latin typeface="Arial"/>
                <a:cs typeface="Arial"/>
              </a:rPr>
              <a:t>Flow Curve Fitting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Code development for flow curve and </a:t>
            </a:r>
            <a:r>
              <a:rPr lang="en-US" sz="1400" err="1">
                <a:latin typeface="Arial"/>
                <a:cs typeface="Arial"/>
              </a:rPr>
              <a:t>r-values</a:t>
            </a:r>
            <a:endParaRPr lang="en-US" sz="1400">
              <a:latin typeface="Arial"/>
              <a:cs typeface="Arial"/>
            </a:endParaRP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Preparation for temperature &amp; strain rate calibration.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1400" b="1">
                <a:latin typeface="Arial"/>
                <a:cs typeface="Arial"/>
              </a:rPr>
              <a:t>Temperature Dependent Model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Study existing thermal equations.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Proposed new thermal equations.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Optimized parameters, validated fitting model (R² = 0.972).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sz="140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4495FE-8498-2233-655D-71BCDE362E3D}"/>
              </a:ext>
            </a:extLst>
          </p:cNvPr>
          <p:cNvSpPr txBox="1">
            <a:spLocks/>
          </p:cNvSpPr>
          <p:nvPr/>
        </p:nvSpPr>
        <p:spPr>
          <a:xfrm>
            <a:off x="274320" y="1017756"/>
            <a:ext cx="2032097" cy="37202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indent="0" eaLnBrk="1" hangingPunct="1">
              <a:lnSpc>
                <a:spcPct val="150000"/>
              </a:lnSpc>
              <a:buNone/>
            </a:pPr>
            <a:r>
              <a:rPr lang="en-US" sz="1400" b="1"/>
              <a:t>Constitutive model</a:t>
            </a:r>
          </a:p>
          <a:p>
            <a:pPr marL="216100" indent="0" eaLnBrk="1" hangingPunct="1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462AF52-D92E-BE4B-5523-1C6C44614B2E}"/>
              </a:ext>
            </a:extLst>
          </p:cNvPr>
          <p:cNvSpPr txBox="1">
            <a:spLocks/>
          </p:cNvSpPr>
          <p:nvPr/>
        </p:nvSpPr>
        <p:spPr>
          <a:xfrm>
            <a:off x="274320" y="5024796"/>
            <a:ext cx="2450951" cy="37202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6100" indent="0" algn="just" eaLnBrk="1" hangingPunct="1">
              <a:lnSpc>
                <a:spcPct val="150000"/>
              </a:lnSpc>
              <a:buNone/>
            </a:pPr>
            <a:r>
              <a:rPr lang="en-US" sz="1400" b="1"/>
              <a:t>Machine learning model</a:t>
            </a:r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5B810591-2716-3DA2-921D-E21E5469E2DF}"/>
              </a:ext>
            </a:extLst>
          </p:cNvPr>
          <p:cNvSpPr txBox="1">
            <a:spLocks/>
          </p:cNvSpPr>
          <p:nvPr/>
        </p:nvSpPr>
        <p:spPr>
          <a:xfrm>
            <a:off x="6176373" y="1503302"/>
            <a:ext cx="5815601" cy="2506723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1400" b="1">
                <a:latin typeface="Arial"/>
                <a:cs typeface="Arial"/>
              </a:rPr>
              <a:t>Strain Rate Dependent Mode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Study existing strain-rate equations.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Proposed new strain-rate equations.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Optimized parameters, validated fitting model (R² = </a:t>
            </a:r>
            <a:r>
              <a:rPr lang="en-GB" sz="1400"/>
              <a:t>0.82</a:t>
            </a:r>
            <a:r>
              <a:rPr lang="en-US" sz="1400">
                <a:latin typeface="Arial"/>
                <a:cs typeface="Arial"/>
              </a:rPr>
              <a:t>)</a:t>
            </a:r>
            <a:r>
              <a:rPr lang="en-US" sz="1400" b="1">
                <a:latin typeface="Arial"/>
                <a:cs typeface="Arial"/>
              </a:rPr>
              <a:t>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1400" b="1">
                <a:latin typeface="Arial"/>
                <a:cs typeface="Arial"/>
              </a:rPr>
              <a:t>Complete Model Validation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Subroutine files for temperature and strain rate dependence.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sz="1400">
              <a:latin typeface="Arial"/>
              <a:cs typeface="Arial"/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sz="140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23F7E7E-4AD4-31DE-0A22-2997D205FAD8}"/>
              </a:ext>
            </a:extLst>
          </p:cNvPr>
          <p:cNvSpPr txBox="1">
            <a:spLocks/>
          </p:cNvSpPr>
          <p:nvPr/>
        </p:nvSpPr>
        <p:spPr>
          <a:xfrm>
            <a:off x="4700125" y="5142653"/>
            <a:ext cx="5805441" cy="3259198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Symbol" panose="05050102010706020507" pitchFamily="18" charset="2"/>
              <a:buChar char="-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Char char="-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endParaRPr lang="en-US" sz="1400" b="1"/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US" sz="1400" b="1">
                <a:latin typeface="Arial"/>
                <a:cs typeface="Arial"/>
              </a:rPr>
              <a:t>Couple Temperature and Strain Rate Dependency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Proposed LSTM model to predict stress-strain curves.</a:t>
            </a:r>
          </a:p>
          <a:p>
            <a:pPr eaLnBrk="1" hangingPunct="1">
              <a:lnSpc>
                <a:spcPct val="150000"/>
              </a:lnSpc>
            </a:pPr>
            <a:r>
              <a:rPr lang="en-US" sz="1400">
                <a:latin typeface="Arial"/>
                <a:cs typeface="Arial"/>
              </a:rPr>
              <a:t>Validate the prediction with high accuracy (R² = 0.996).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endParaRPr lang="en-US" sz="1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96160-2AC8-2845-AAD9-46E0875638BB}"/>
              </a:ext>
            </a:extLst>
          </p:cNvPr>
          <p:cNvSpPr txBox="1"/>
          <p:nvPr/>
        </p:nvSpPr>
        <p:spPr>
          <a:xfrm>
            <a:off x="290685" y="5525541"/>
            <a:ext cx="4409440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cs typeface="Segoe UI"/>
              </a:rPr>
              <a:t>Literature Research</a:t>
            </a:r>
            <a:r>
              <a:rPr lang="en-US" sz="1400">
                <a:cs typeface="Segoe UI"/>
              </a:rPr>
              <a:t>​</a:t>
            </a:r>
          </a:p>
          <a:p>
            <a:pPr marL="228600" indent="-228600">
              <a:buFont typeface=""/>
              <a:buChar char="•"/>
            </a:pPr>
            <a:r>
              <a:rPr lang="en-US" sz="1400">
                <a:cs typeface="Arial"/>
              </a:rPr>
              <a:t>Material behavior under varying conditions​</a:t>
            </a:r>
          </a:p>
          <a:p>
            <a:pPr marL="228600" indent="-228600">
              <a:buFont typeface=""/>
              <a:buChar char="•"/>
            </a:pPr>
            <a:r>
              <a:rPr lang="en-US" sz="1400">
                <a:cs typeface="Arial"/>
              </a:rPr>
              <a:t>ML/DL model </a:t>
            </a:r>
          </a:p>
        </p:txBody>
      </p:sp>
    </p:spTree>
    <p:extLst>
      <p:ext uri="{BB962C8B-B14F-4D97-AF65-F5344CB8AC3E}">
        <p14:creationId xmlns:p14="http://schemas.microsoft.com/office/powerpoint/2010/main" val="291171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1B4C2C-8767-277B-C091-E2237709F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pic>
        <p:nvPicPr>
          <p:cNvPr id="7" name="Picture 6" descr="A diagram of a machine learning model&#10;&#10;Description automatically generated">
            <a:extLst>
              <a:ext uri="{FF2B5EF4-FFF2-40B4-BE49-F238E27FC236}">
                <a16:creationId xmlns:a16="http://schemas.microsoft.com/office/drawing/2014/main" id="{4D31F006-4DE7-1C48-CB3A-9A49AB6AC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46" y="997392"/>
            <a:ext cx="5178596" cy="5481599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7FA7375-8E4B-296F-C429-FA40D84D1970}"/>
              </a:ext>
            </a:extLst>
          </p:cNvPr>
          <p:cNvSpPr/>
          <p:nvPr/>
        </p:nvSpPr>
        <p:spPr>
          <a:xfrm>
            <a:off x="6507126" y="2296631"/>
            <a:ext cx="4775200" cy="244028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b="1" dirty="0"/>
              <a:t>Key results:</a:t>
            </a:r>
          </a:p>
          <a:p>
            <a:r>
              <a:rPr lang="en-US" b="1" dirty="0"/>
              <a:t>- Constitutive model: </a:t>
            </a:r>
            <a:endParaRPr lang="en-US" b="1" dirty="0">
              <a:cs typeface="Arial"/>
            </a:endParaRPr>
          </a:p>
          <a:p>
            <a:r>
              <a:rPr lang="en-US" dirty="0"/>
              <a:t>+ Temperature calibration: </a:t>
            </a:r>
            <a:r>
              <a:rPr lang="en-US" dirty="0">
                <a:latin typeface="Arial"/>
                <a:cs typeface="Arial"/>
              </a:rPr>
              <a:t>R² = 0.973</a:t>
            </a:r>
          </a:p>
          <a:p>
            <a:r>
              <a:rPr lang="en-US" dirty="0">
                <a:latin typeface="Arial"/>
                <a:cs typeface="Arial"/>
              </a:rPr>
              <a:t>+ Strain-rate calibration: R² = </a:t>
            </a:r>
            <a:r>
              <a:rPr lang="en-GB" dirty="0"/>
              <a:t>0.82</a:t>
            </a:r>
            <a:endParaRPr lang="en-GB" dirty="0">
              <a:cs typeface="Arial"/>
            </a:endParaRPr>
          </a:p>
          <a:p>
            <a:endParaRPr lang="en-GB"/>
          </a:p>
          <a:p>
            <a:pPr marL="342900" indent="-342900">
              <a:buFontTx/>
              <a:buChar char="-"/>
            </a:pPr>
            <a:r>
              <a:rPr lang="en-GB" b="1" dirty="0"/>
              <a:t>Machine learning model:</a:t>
            </a:r>
            <a:endParaRPr lang="en-GB" b="1" dirty="0">
              <a:cs typeface="Arial"/>
            </a:endParaRPr>
          </a:p>
          <a:p>
            <a:r>
              <a:rPr lang="en-GB" b="1" dirty="0"/>
              <a:t>+ </a:t>
            </a:r>
            <a:r>
              <a:rPr lang="en-GB" dirty="0"/>
              <a:t>Accuracy: </a:t>
            </a:r>
            <a:r>
              <a:rPr lang="en-US" dirty="0"/>
              <a:t>0.996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1429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0D64D9-09D1-EEE5-D427-059FADF579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6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11E9-DDFB-4D36-9EB4-90DB9AA04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Recap of first half progress</a:t>
            </a:r>
            <a:endParaRPr lang="en-US"/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473659A-8581-337A-A14F-ADC2C609EBF3}"/>
              </a:ext>
            </a:extLst>
          </p:cNvPr>
          <p:cNvSpPr txBox="1">
            <a:spLocks/>
          </p:cNvSpPr>
          <p:nvPr/>
        </p:nvSpPr>
        <p:spPr>
          <a:xfrm>
            <a:off x="386379" y="970187"/>
            <a:ext cx="11535826" cy="5453496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8800" indent="-342900" algn="just">
              <a:buFont typeface="+mj-lt"/>
              <a:buAutoNum type="arabicPeriod"/>
            </a:pPr>
            <a:r>
              <a:rPr lang="en-US" b="1">
                <a:latin typeface="Arial"/>
                <a:cs typeface="Arial"/>
              </a:rPr>
              <a:t>Uniaxial tensile tests </a:t>
            </a:r>
            <a:r>
              <a:rPr lang="en-US">
                <a:latin typeface="Arial"/>
                <a:cs typeface="Arial"/>
              </a:rPr>
              <a:t>43 cases on DP1000 (</a:t>
            </a:r>
            <a:r>
              <a:rPr lang="en-US" err="1">
                <a:latin typeface="Arial"/>
                <a:cs typeface="Arial"/>
              </a:rPr>
              <a:t>DD,RD,TD,Tmpt</a:t>
            </a:r>
            <a:r>
              <a:rPr lang="en-US">
                <a:latin typeface="Arial"/>
                <a:cs typeface="Arial"/>
              </a:rPr>
              <a:t>, </a:t>
            </a:r>
            <a:r>
              <a:rPr lang="en-US" err="1">
                <a:latin typeface="Arial"/>
                <a:cs typeface="Arial"/>
              </a:rPr>
              <a:t>StrnRt</a:t>
            </a:r>
            <a:r>
              <a:rPr lang="en-US">
                <a:latin typeface="Arial"/>
                <a:cs typeface="Arial"/>
              </a:rPr>
              <a:t>)</a:t>
            </a: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600" b="1">
              <a:latin typeface="Arial"/>
              <a:cs typeface="Arial"/>
            </a:endParaRPr>
          </a:p>
          <a:p>
            <a:pPr indent="0" algn="just">
              <a:buNone/>
            </a:pPr>
            <a:r>
              <a:rPr lang="en-US" sz="1600" b="1">
                <a:latin typeface="Arial"/>
                <a:cs typeface="Arial"/>
              </a:rPr>
              <a:t>																	</a:t>
            </a:r>
            <a:endParaRPr lang="en-US" sz="1400">
              <a:latin typeface="Arial"/>
              <a:cs typeface="Arial"/>
            </a:endParaRPr>
          </a:p>
        </p:txBody>
      </p:sp>
      <p:pic>
        <p:nvPicPr>
          <p:cNvPr id="79" name="Picture 78" descr="A table with ticks and numbers&#10;&#10;Description automatically generated">
            <a:extLst>
              <a:ext uri="{FF2B5EF4-FFF2-40B4-BE49-F238E27FC236}">
                <a16:creationId xmlns:a16="http://schemas.microsoft.com/office/drawing/2014/main" id="{86D90500-FF6C-1708-065C-6488FACEE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14" y="2225849"/>
            <a:ext cx="4743888" cy="24063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A4946E8-50E6-2EF6-BE69-09419A1C4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231" y="2188938"/>
            <a:ext cx="3935551" cy="248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2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CBE48-B2AE-FE03-6E2B-8CF3FE76C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ED7B-5E20-D4DF-1B9A-C8A381B34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00" y="201600"/>
            <a:ext cx="11424000" cy="543600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Recap of first half progress</a:t>
            </a:r>
            <a:endParaRPr lang="en-US"/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7A18E9CA-3229-DAE7-87C1-81D0175B09B8}"/>
              </a:ext>
            </a:extLst>
          </p:cNvPr>
          <p:cNvSpPr txBox="1">
            <a:spLocks/>
          </p:cNvSpPr>
          <p:nvPr/>
        </p:nvSpPr>
        <p:spPr>
          <a:xfrm>
            <a:off x="386379" y="970187"/>
            <a:ext cx="11535826" cy="5453496"/>
          </a:xfrm>
          <a:prstGeom prst="rect">
            <a:avLst/>
          </a:prstGeom>
        </p:spPr>
        <p:txBody>
          <a:bodyPr lIns="0" tIns="0" rIns="0" bIns="0" anchor="t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8800" indent="-342900" algn="just">
              <a:buAutoNum type="arabicPeriod"/>
            </a:pPr>
            <a:r>
              <a:rPr lang="en-US" b="1">
                <a:latin typeface="Arial"/>
                <a:cs typeface="Arial"/>
              </a:rPr>
              <a:t>Uniaxial tensile tests:</a:t>
            </a:r>
            <a:endParaRPr lang="en-US" sz="1000">
              <a:latin typeface="Arial"/>
              <a:cs typeface="Arial"/>
            </a:endParaRPr>
          </a:p>
          <a:p>
            <a:pPr lvl="1" indent="0" algn="just">
              <a:buNone/>
            </a:pPr>
            <a:r>
              <a:rPr lang="en-US" sz="1800" b="1">
                <a:latin typeface="Arial"/>
                <a:cs typeface="Arial"/>
              </a:rPr>
              <a:t>What has been done:</a:t>
            </a:r>
          </a:p>
          <a:p>
            <a:pPr marL="717550" lvl="1" indent="-285750" algn="just"/>
            <a:r>
              <a:rPr lang="en-US" sz="1800">
                <a:latin typeface="Arial"/>
                <a:cs typeface="Arial"/>
              </a:rPr>
              <a:t>Process data</a:t>
            </a:r>
          </a:p>
          <a:p>
            <a:pPr marL="717550" lvl="1" indent="-285750" algn="just"/>
            <a:r>
              <a:rPr lang="en-US" sz="1800">
                <a:latin typeface="Arial"/>
                <a:cs typeface="Arial"/>
              </a:rPr>
              <a:t>Graph strain-rate dependent and temperature dependent flow curves</a:t>
            </a:r>
          </a:p>
          <a:p>
            <a:pPr lvl="1"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lvl="1" indent="0" algn="just">
              <a:buNone/>
            </a:pPr>
            <a:endParaRPr lang="en-US" b="1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400">
              <a:latin typeface="Arial"/>
              <a:cs typeface="Arial"/>
            </a:endParaRPr>
          </a:p>
          <a:p>
            <a:pPr indent="0" algn="just">
              <a:buNone/>
            </a:pPr>
            <a:endParaRPr lang="en-US" sz="1600" b="1">
              <a:latin typeface="Arial"/>
              <a:cs typeface="Arial"/>
            </a:endParaRPr>
          </a:p>
          <a:p>
            <a:pPr indent="0" algn="just">
              <a:buNone/>
            </a:pPr>
            <a:r>
              <a:rPr lang="en-US" sz="1600" b="1">
                <a:latin typeface="Arial"/>
                <a:cs typeface="Arial"/>
              </a:rPr>
              <a:t>																	</a:t>
            </a:r>
            <a:endParaRPr lang="en-US" sz="1400"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962710-F555-A394-58CE-D05EA60876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84321" y="2542213"/>
            <a:ext cx="4313738" cy="334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425AF-DEC1-F058-063B-F3B1E22AD8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096000" y="2542213"/>
            <a:ext cx="4313738" cy="3345600"/>
          </a:xfrm>
          <a:prstGeom prst="rect">
            <a:avLst/>
          </a:prstGeom>
        </p:spPr>
      </p:pic>
      <p:pic>
        <p:nvPicPr>
          <p:cNvPr id="9" name="Picture 8" descr="A graph of stress-strain curves&#10;&#10;Description automatically generated">
            <a:extLst>
              <a:ext uri="{FF2B5EF4-FFF2-40B4-BE49-F238E27FC236}">
                <a16:creationId xmlns:a16="http://schemas.microsoft.com/office/drawing/2014/main" id="{C30AC906-60D8-7179-651E-5906BCE509D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17" t="8056" r="7978" b="3323"/>
          <a:stretch/>
        </p:blipFill>
        <p:spPr>
          <a:xfrm>
            <a:off x="1087672" y="2543413"/>
            <a:ext cx="4410312" cy="3344400"/>
          </a:xfrm>
          <a:prstGeom prst="rect">
            <a:avLst/>
          </a:prstGeom>
        </p:spPr>
      </p:pic>
      <p:pic>
        <p:nvPicPr>
          <p:cNvPr id="10" name="Picture 9" descr="A graph of stress-strain curves&#10;&#10;Description automatically generated">
            <a:extLst>
              <a:ext uri="{FF2B5EF4-FFF2-40B4-BE49-F238E27FC236}">
                <a16:creationId xmlns:a16="http://schemas.microsoft.com/office/drawing/2014/main" id="{F1A963D8-6619-8EE9-37B8-3B62412D4E2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694" t="7875" r="9529" b="3553"/>
          <a:stretch/>
        </p:blipFill>
        <p:spPr>
          <a:xfrm>
            <a:off x="5992724" y="2542213"/>
            <a:ext cx="4417014" cy="33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48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A0928-2455-DC60-B84C-1E3B1ED05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2">
            <a:extLst>
              <a:ext uri="{FF2B5EF4-FFF2-40B4-BE49-F238E27FC236}">
                <a16:creationId xmlns:a16="http://schemas.microsoft.com/office/drawing/2014/main" id="{E9909D2D-DBB7-5289-82B2-A7775E570762}"/>
              </a:ext>
            </a:extLst>
          </p:cNvPr>
          <p:cNvSpPr/>
          <p:nvPr/>
        </p:nvSpPr>
        <p:spPr>
          <a:xfrm rot="-5472688">
            <a:off x="3758361" y="5224936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13" name="Freeform 7">
            <a:extLst>
              <a:ext uri="{FF2B5EF4-FFF2-40B4-BE49-F238E27FC236}">
                <a16:creationId xmlns:a16="http://schemas.microsoft.com/office/drawing/2014/main" id="{FD4464BF-70A0-B355-E22E-812D154B5148}"/>
              </a:ext>
            </a:extLst>
          </p:cNvPr>
          <p:cNvSpPr/>
          <p:nvPr/>
        </p:nvSpPr>
        <p:spPr>
          <a:xfrm rot="-5472688">
            <a:off x="945175" y="4636289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9304D76C-CE49-E367-C99F-B13A45EE1713}"/>
              </a:ext>
            </a:extLst>
          </p:cNvPr>
          <p:cNvSpPr/>
          <p:nvPr/>
        </p:nvSpPr>
        <p:spPr>
          <a:xfrm rot="-17413">
            <a:off x="-705859" y="4810449"/>
            <a:ext cx="8912530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12" name="Freeform 6">
            <a:extLst>
              <a:ext uri="{FF2B5EF4-FFF2-40B4-BE49-F238E27FC236}">
                <a16:creationId xmlns:a16="http://schemas.microsoft.com/office/drawing/2014/main" id="{1AA81FF2-D279-E736-BCE4-C9EA6E1D3C0F}"/>
              </a:ext>
            </a:extLst>
          </p:cNvPr>
          <p:cNvSpPr/>
          <p:nvPr/>
        </p:nvSpPr>
        <p:spPr>
          <a:xfrm rot="-17413">
            <a:off x="-619873" y="4804971"/>
            <a:ext cx="1551408" cy="310527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474480" b="26204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CF19BCC3-FBAA-4AFF-FB7D-3A34C34CD5AB}"/>
              </a:ext>
            </a:extLst>
          </p:cNvPr>
          <p:cNvSpPr/>
          <p:nvPr/>
        </p:nvSpPr>
        <p:spPr>
          <a:xfrm rot="-5472688">
            <a:off x="949632" y="4505464"/>
            <a:ext cx="566400" cy="210708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5753DAD1-ACC7-0F52-F34C-45DC95C7D849}"/>
              </a:ext>
            </a:extLst>
          </p:cNvPr>
          <p:cNvSpPr/>
          <p:nvPr/>
        </p:nvSpPr>
        <p:spPr>
          <a:xfrm rot="-87886" flipH="1">
            <a:off x="7692925" y="4680695"/>
            <a:ext cx="8912530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13368796" y="0"/>
                </a:moveTo>
                <a:lnTo>
                  <a:pt x="0" y="0"/>
                </a:lnTo>
                <a:lnTo>
                  <a:pt x="0" y="291683"/>
                </a:lnTo>
                <a:lnTo>
                  <a:pt x="13368796" y="291683"/>
                </a:lnTo>
                <a:lnTo>
                  <a:pt x="1336879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4B73B487-633E-0783-5005-8CB8321231E0}"/>
              </a:ext>
            </a:extLst>
          </p:cNvPr>
          <p:cNvGrpSpPr/>
          <p:nvPr/>
        </p:nvGrpSpPr>
        <p:grpSpPr>
          <a:xfrm>
            <a:off x="188384" y="3619231"/>
            <a:ext cx="2064001" cy="931199"/>
            <a:chOff x="0" y="0"/>
            <a:chExt cx="5161755" cy="1862725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E76EBC12-E362-864F-CF1C-F8B79E15E13A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36E18335-12B2-458C-1C8C-1FAD4DE29126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B6F3C12A-F1B6-A9F6-3E78-50CA828BEE8E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CD8422A6-A36F-A354-8AA2-80185A6CE782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2A6B03AE-36A1-9CAA-90F6-0CFC7F4D0F71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C89DFCF2-B2C2-3B88-BB24-6616E1E97EE9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9233111A-3906-37F0-124C-6D630B32D25E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grpSp>
        <p:nvGrpSpPr>
          <p:cNvPr id="24" name="Group 24">
            <a:extLst>
              <a:ext uri="{FF2B5EF4-FFF2-40B4-BE49-F238E27FC236}">
                <a16:creationId xmlns:a16="http://schemas.microsoft.com/office/drawing/2014/main" id="{D783C3E6-59B7-F9C4-C5CB-56B9F695718A}"/>
              </a:ext>
            </a:extLst>
          </p:cNvPr>
          <p:cNvGrpSpPr/>
          <p:nvPr/>
        </p:nvGrpSpPr>
        <p:grpSpPr>
          <a:xfrm>
            <a:off x="3008830" y="5562665"/>
            <a:ext cx="2064001" cy="744000"/>
            <a:chOff x="0" y="0"/>
            <a:chExt cx="5161755" cy="1862725"/>
          </a:xfrm>
        </p:grpSpPr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911241ED-B518-9DE4-56A2-794019BCFD2A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37B20807-446F-CD59-B3B6-A535C1C6F96C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FF67543C-EE09-3191-B0B4-50576A94116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28" name="Freeform 28">
              <a:extLst>
                <a:ext uri="{FF2B5EF4-FFF2-40B4-BE49-F238E27FC236}">
                  <a16:creationId xmlns:a16="http://schemas.microsoft.com/office/drawing/2014/main" id="{738ECF08-B1F0-80A4-0093-DAAD22BE6181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2D5780CB-9628-E871-9603-0E435B5DEDAE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046B8B68-7621-D778-A598-78D9425CE3BA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31" name="Freeform 31">
              <a:extLst>
                <a:ext uri="{FF2B5EF4-FFF2-40B4-BE49-F238E27FC236}">
                  <a16:creationId xmlns:a16="http://schemas.microsoft.com/office/drawing/2014/main" id="{00F6DDC8-AC2E-F80E-0960-B44B2BA56A70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36" name="Freeform 36">
            <a:extLst>
              <a:ext uri="{FF2B5EF4-FFF2-40B4-BE49-F238E27FC236}">
                <a16:creationId xmlns:a16="http://schemas.microsoft.com/office/drawing/2014/main" id="{4B2EB61B-88E2-ED18-6931-7EE9FCB5ABE8}"/>
              </a:ext>
            </a:extLst>
          </p:cNvPr>
          <p:cNvSpPr/>
          <p:nvPr/>
        </p:nvSpPr>
        <p:spPr>
          <a:xfrm rot="-5472688">
            <a:off x="5712465" y="4525319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50" name="Freeform 50">
            <a:extLst>
              <a:ext uri="{FF2B5EF4-FFF2-40B4-BE49-F238E27FC236}">
                <a16:creationId xmlns:a16="http://schemas.microsoft.com/office/drawing/2014/main" id="{01D5A16B-93EE-B8B1-8423-84E9263BB26A}"/>
              </a:ext>
            </a:extLst>
          </p:cNvPr>
          <p:cNvSpPr/>
          <p:nvPr/>
        </p:nvSpPr>
        <p:spPr>
          <a:xfrm rot="-5472688">
            <a:off x="7838685" y="5132941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64" name="Freeform 64">
            <a:extLst>
              <a:ext uri="{FF2B5EF4-FFF2-40B4-BE49-F238E27FC236}">
                <a16:creationId xmlns:a16="http://schemas.microsoft.com/office/drawing/2014/main" id="{14B49C7B-329B-0BB5-823E-E62DBE97CB8A}"/>
              </a:ext>
            </a:extLst>
          </p:cNvPr>
          <p:cNvSpPr/>
          <p:nvPr/>
        </p:nvSpPr>
        <p:spPr>
          <a:xfrm rot="-5472688">
            <a:off x="10905200" y="4326288"/>
            <a:ext cx="658922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6"/>
                </a:lnTo>
                <a:lnTo>
                  <a:pt x="0" y="24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1" name="Freeform 7">
            <a:extLst>
              <a:ext uri="{FF2B5EF4-FFF2-40B4-BE49-F238E27FC236}">
                <a16:creationId xmlns:a16="http://schemas.microsoft.com/office/drawing/2014/main" id="{312EDDD6-3F77-87C1-AB28-27DF2F3CF924}"/>
              </a:ext>
            </a:extLst>
          </p:cNvPr>
          <p:cNvSpPr/>
          <p:nvPr/>
        </p:nvSpPr>
        <p:spPr>
          <a:xfrm rot="16127312">
            <a:off x="1898690" y="3638972"/>
            <a:ext cx="2481600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2" name="Freeform 6">
            <a:extLst>
              <a:ext uri="{FF2B5EF4-FFF2-40B4-BE49-F238E27FC236}">
                <a16:creationId xmlns:a16="http://schemas.microsoft.com/office/drawing/2014/main" id="{01DEA0AE-8940-E272-B5B5-5CDA18D4ED47}"/>
              </a:ext>
            </a:extLst>
          </p:cNvPr>
          <p:cNvSpPr/>
          <p:nvPr/>
        </p:nvSpPr>
        <p:spPr>
          <a:xfrm rot="-17413">
            <a:off x="2915747" y="2379295"/>
            <a:ext cx="6367221" cy="194455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96" name="Freeform 36">
            <a:extLst>
              <a:ext uri="{FF2B5EF4-FFF2-40B4-BE49-F238E27FC236}">
                <a16:creationId xmlns:a16="http://schemas.microsoft.com/office/drawing/2014/main" id="{CB22BA69-4F50-CC64-C474-07C9CA5F08BB}"/>
              </a:ext>
            </a:extLst>
          </p:cNvPr>
          <p:cNvSpPr/>
          <p:nvPr/>
        </p:nvSpPr>
        <p:spPr>
          <a:xfrm rot="-5472688">
            <a:off x="4833651" y="2205514"/>
            <a:ext cx="561073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9374400-0478-531B-F295-52B3393858F2}"/>
              </a:ext>
            </a:extLst>
          </p:cNvPr>
          <p:cNvSpPr/>
          <p:nvPr/>
        </p:nvSpPr>
        <p:spPr>
          <a:xfrm rot="-17413">
            <a:off x="1382788" y="4809357"/>
            <a:ext cx="1715031" cy="204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15804" r="-303868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109" name="Freeform 7">
            <a:extLst>
              <a:ext uri="{FF2B5EF4-FFF2-40B4-BE49-F238E27FC236}">
                <a16:creationId xmlns:a16="http://schemas.microsoft.com/office/drawing/2014/main" id="{C11B20F0-90BB-C583-8BAD-E78F5872E967}"/>
              </a:ext>
            </a:extLst>
          </p:cNvPr>
          <p:cNvSpPr/>
          <p:nvPr/>
        </p:nvSpPr>
        <p:spPr>
          <a:xfrm rot="5186868">
            <a:off x="7954125" y="3542833"/>
            <a:ext cx="2481600" cy="164151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B86C43A-A9B8-F9EB-D609-A43E1F171609}"/>
              </a:ext>
            </a:extLst>
          </p:cNvPr>
          <p:cNvSpPr/>
          <p:nvPr/>
        </p:nvSpPr>
        <p:spPr>
          <a:xfrm rot="1758356">
            <a:off x="910120" y="4749314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A35C1876-FCB9-A811-D479-EC600D08FA4D}"/>
              </a:ext>
            </a:extLst>
          </p:cNvPr>
          <p:cNvSpPr/>
          <p:nvPr/>
        </p:nvSpPr>
        <p:spPr>
          <a:xfrm rot="16127312">
            <a:off x="1884789" y="3603967"/>
            <a:ext cx="2520000" cy="216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0" y="0"/>
                </a:lnTo>
                <a:lnTo>
                  <a:pt x="841610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69D96ECB-79D2-741B-921F-37047D4D8277}"/>
              </a:ext>
            </a:extLst>
          </p:cNvPr>
          <p:cNvSpPr/>
          <p:nvPr/>
        </p:nvSpPr>
        <p:spPr>
          <a:xfrm rot="-17413">
            <a:off x="2915830" y="2374392"/>
            <a:ext cx="1941221" cy="216000"/>
          </a:xfrm>
          <a:custGeom>
            <a:avLst/>
            <a:gdLst/>
            <a:ahLst/>
            <a:cxnLst/>
            <a:rect l="l" t="t" r="r" b="b"/>
            <a:pathLst>
              <a:path w="13368795" h="291683">
                <a:moveTo>
                  <a:pt x="0" y="0"/>
                </a:moveTo>
                <a:lnTo>
                  <a:pt x="13368796" y="0"/>
                </a:lnTo>
                <a:lnTo>
                  <a:pt x="13368796" y="291682"/>
                </a:lnTo>
                <a:lnTo>
                  <a:pt x="0" y="291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r="-22800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35" name="Freeform 36">
            <a:extLst>
              <a:ext uri="{FF2B5EF4-FFF2-40B4-BE49-F238E27FC236}">
                <a16:creationId xmlns:a16="http://schemas.microsoft.com/office/drawing/2014/main" id="{43B56C46-A514-1193-E149-457C34B94198}"/>
              </a:ext>
            </a:extLst>
          </p:cNvPr>
          <p:cNvSpPr/>
          <p:nvPr/>
        </p:nvSpPr>
        <p:spPr>
          <a:xfrm rot="-5472688">
            <a:off x="4842881" y="2128183"/>
            <a:ext cx="561073" cy="216000"/>
          </a:xfrm>
          <a:custGeom>
            <a:avLst/>
            <a:gdLst/>
            <a:ahLst/>
            <a:cxnLst/>
            <a:rect l="l" t="t" r="r" b="b"/>
            <a:pathLst>
              <a:path w="841610" h="246226">
                <a:moveTo>
                  <a:pt x="0" y="0"/>
                </a:moveTo>
                <a:lnTo>
                  <a:pt x="841611" y="0"/>
                </a:lnTo>
                <a:lnTo>
                  <a:pt x="841611" y="246225"/>
                </a:lnTo>
                <a:lnTo>
                  <a:pt x="0" y="2462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924444" b="-8231"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97" name="Group 38">
            <a:extLst>
              <a:ext uri="{FF2B5EF4-FFF2-40B4-BE49-F238E27FC236}">
                <a16:creationId xmlns:a16="http://schemas.microsoft.com/office/drawing/2014/main" id="{6A6D51B2-8853-7FCA-8E15-FFE82BDD9C0B}"/>
              </a:ext>
            </a:extLst>
          </p:cNvPr>
          <p:cNvGrpSpPr/>
          <p:nvPr/>
        </p:nvGrpSpPr>
        <p:grpSpPr>
          <a:xfrm>
            <a:off x="3990258" y="1329048"/>
            <a:ext cx="2064001" cy="744000"/>
            <a:chOff x="0" y="0"/>
            <a:chExt cx="5161755" cy="1862725"/>
          </a:xfrm>
        </p:grpSpPr>
        <p:grpSp>
          <p:nvGrpSpPr>
            <p:cNvPr id="98" name="Group 39">
              <a:extLst>
                <a:ext uri="{FF2B5EF4-FFF2-40B4-BE49-F238E27FC236}">
                  <a16:creationId xmlns:a16="http://schemas.microsoft.com/office/drawing/2014/main" id="{3216CA4A-BAB8-1BD0-B123-FD93B4FFE0C9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F8F85299-A699-B191-03F3-3E0A481FDFB5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104" name="TextBox 41">
                <a:extLst>
                  <a:ext uri="{FF2B5EF4-FFF2-40B4-BE49-F238E27FC236}">
                    <a16:creationId xmlns:a16="http://schemas.microsoft.com/office/drawing/2014/main" id="{9D063057-F93D-EB92-E6CB-1431118B81F5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99" name="Freeform 42">
              <a:extLst>
                <a:ext uri="{FF2B5EF4-FFF2-40B4-BE49-F238E27FC236}">
                  <a16:creationId xmlns:a16="http://schemas.microsoft.com/office/drawing/2014/main" id="{92BD017B-9355-F68B-1AAC-CA13DC3D52EF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0" name="Freeform 43">
              <a:extLst>
                <a:ext uri="{FF2B5EF4-FFF2-40B4-BE49-F238E27FC236}">
                  <a16:creationId xmlns:a16="http://schemas.microsoft.com/office/drawing/2014/main" id="{37793D23-1D26-B17F-7DB5-09DB3BD71E74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1" name="Freeform 44">
              <a:extLst>
                <a:ext uri="{FF2B5EF4-FFF2-40B4-BE49-F238E27FC236}">
                  <a16:creationId xmlns:a16="http://schemas.microsoft.com/office/drawing/2014/main" id="{B09DB8A3-B3E6-C22E-346E-BB0344DF0DD8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102" name="Freeform 45">
              <a:extLst>
                <a:ext uri="{FF2B5EF4-FFF2-40B4-BE49-F238E27FC236}">
                  <a16:creationId xmlns:a16="http://schemas.microsoft.com/office/drawing/2014/main" id="{08792C1C-27A8-4ED2-6F7D-394B5CDF503D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108" name="Freeform 37">
            <a:extLst>
              <a:ext uri="{FF2B5EF4-FFF2-40B4-BE49-F238E27FC236}">
                <a16:creationId xmlns:a16="http://schemas.microsoft.com/office/drawing/2014/main" id="{DA4B3735-3C08-6FA2-DF8B-7ECD2B47ED70}"/>
              </a:ext>
            </a:extLst>
          </p:cNvPr>
          <p:cNvSpPr/>
          <p:nvPr/>
        </p:nvSpPr>
        <p:spPr>
          <a:xfrm rot="1758356">
            <a:off x="4804676" y="2343643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CB49C870-2553-AD61-69BD-84403236240C}"/>
              </a:ext>
            </a:extLst>
          </p:cNvPr>
          <p:cNvSpPr/>
          <p:nvPr/>
        </p:nvSpPr>
        <p:spPr>
          <a:xfrm rot="1758356">
            <a:off x="3700053" y="4659367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50" y="0"/>
                </a:lnTo>
                <a:lnTo>
                  <a:pt x="998350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38" name="Group 38">
            <a:extLst>
              <a:ext uri="{FF2B5EF4-FFF2-40B4-BE49-F238E27FC236}">
                <a16:creationId xmlns:a16="http://schemas.microsoft.com/office/drawing/2014/main" id="{CB7430BC-D94C-F866-22F7-6370002C52D9}"/>
              </a:ext>
            </a:extLst>
          </p:cNvPr>
          <p:cNvGrpSpPr/>
          <p:nvPr/>
        </p:nvGrpSpPr>
        <p:grpSpPr>
          <a:xfrm>
            <a:off x="4869072" y="3648853"/>
            <a:ext cx="2064001" cy="744000"/>
            <a:chOff x="0" y="0"/>
            <a:chExt cx="5161755" cy="1862725"/>
          </a:xfrm>
        </p:grpSpPr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7F0B03A5-46FB-9082-8F4E-AC3B93F2F5AC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F64FB9CA-FEF1-4E20-158D-3043627C25BE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18D9766C-43FC-B7B3-44AC-B21B6FDC27F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42" name="Freeform 42">
              <a:extLst>
                <a:ext uri="{FF2B5EF4-FFF2-40B4-BE49-F238E27FC236}">
                  <a16:creationId xmlns:a16="http://schemas.microsoft.com/office/drawing/2014/main" id="{BFBA2DA4-F1E8-0758-BDAB-4C6CE4D97042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6129266F-2D60-A816-A5C4-4188BDC42A89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4" name="Freeform 44">
              <a:extLst>
                <a:ext uri="{FF2B5EF4-FFF2-40B4-BE49-F238E27FC236}">
                  <a16:creationId xmlns:a16="http://schemas.microsoft.com/office/drawing/2014/main" id="{AAF1FAB1-0249-C116-845B-877EB57C8D38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45" name="Freeform 45">
              <a:extLst>
                <a:ext uri="{FF2B5EF4-FFF2-40B4-BE49-F238E27FC236}">
                  <a16:creationId xmlns:a16="http://schemas.microsoft.com/office/drawing/2014/main" id="{AB96FC8A-08D6-100E-0BFB-296A9FA47518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37" name="Freeform 37">
            <a:extLst>
              <a:ext uri="{FF2B5EF4-FFF2-40B4-BE49-F238E27FC236}">
                <a16:creationId xmlns:a16="http://schemas.microsoft.com/office/drawing/2014/main" id="{355F5A28-D9D7-9735-7950-AA23C5104FD0}"/>
              </a:ext>
            </a:extLst>
          </p:cNvPr>
          <p:cNvSpPr/>
          <p:nvPr/>
        </p:nvSpPr>
        <p:spPr>
          <a:xfrm rot="1758356">
            <a:off x="5707134" y="4678477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52" name="Group 52">
            <a:extLst>
              <a:ext uri="{FF2B5EF4-FFF2-40B4-BE49-F238E27FC236}">
                <a16:creationId xmlns:a16="http://schemas.microsoft.com/office/drawing/2014/main" id="{0E8D5AAE-EAB5-4098-0CC2-0AD71F139424}"/>
              </a:ext>
            </a:extLst>
          </p:cNvPr>
          <p:cNvGrpSpPr/>
          <p:nvPr/>
        </p:nvGrpSpPr>
        <p:grpSpPr>
          <a:xfrm rot="10694544">
            <a:off x="7116841" y="5456866"/>
            <a:ext cx="2064001" cy="744000"/>
            <a:chOff x="0" y="0"/>
            <a:chExt cx="5161755" cy="1862725"/>
          </a:xfrm>
        </p:grpSpPr>
        <p:grpSp>
          <p:nvGrpSpPr>
            <p:cNvPr id="53" name="Group 53">
              <a:extLst>
                <a:ext uri="{FF2B5EF4-FFF2-40B4-BE49-F238E27FC236}">
                  <a16:creationId xmlns:a16="http://schemas.microsoft.com/office/drawing/2014/main" id="{524A0312-567F-4A83-7E42-C7AFA5079BBD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E4FFEE37-811F-15FA-4169-EBCCC7E68936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55" name="TextBox 55">
                <a:extLst>
                  <a:ext uri="{FF2B5EF4-FFF2-40B4-BE49-F238E27FC236}">
                    <a16:creationId xmlns:a16="http://schemas.microsoft.com/office/drawing/2014/main" id="{D954FF7C-86D4-4942-D7E7-CC44E1C14E3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56" name="Freeform 56">
              <a:extLst>
                <a:ext uri="{FF2B5EF4-FFF2-40B4-BE49-F238E27FC236}">
                  <a16:creationId xmlns:a16="http://schemas.microsoft.com/office/drawing/2014/main" id="{05CB60E1-B333-DB97-DF3F-4B42DD7E5111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7" name="Freeform 57">
              <a:extLst>
                <a:ext uri="{FF2B5EF4-FFF2-40B4-BE49-F238E27FC236}">
                  <a16:creationId xmlns:a16="http://schemas.microsoft.com/office/drawing/2014/main" id="{92DF6AB4-FADD-A13C-CA2C-AE29DACE1B27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8" name="Freeform 58">
              <a:extLst>
                <a:ext uri="{FF2B5EF4-FFF2-40B4-BE49-F238E27FC236}">
                  <a16:creationId xmlns:a16="http://schemas.microsoft.com/office/drawing/2014/main" id="{22CCA0FB-64BE-1BE1-4710-846CBDD12C3E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59" name="Freeform 59">
              <a:extLst>
                <a:ext uri="{FF2B5EF4-FFF2-40B4-BE49-F238E27FC236}">
                  <a16:creationId xmlns:a16="http://schemas.microsoft.com/office/drawing/2014/main" id="{28140E9D-8DC7-604F-2852-5E9C01BD3C4F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65" name="Freeform 65">
            <a:extLst>
              <a:ext uri="{FF2B5EF4-FFF2-40B4-BE49-F238E27FC236}">
                <a16:creationId xmlns:a16="http://schemas.microsoft.com/office/drawing/2014/main" id="{095D139F-FEF0-1747-1CFE-037CF0FC03D7}"/>
              </a:ext>
            </a:extLst>
          </p:cNvPr>
          <p:cNvSpPr/>
          <p:nvPr/>
        </p:nvSpPr>
        <p:spPr>
          <a:xfrm rot="1758356">
            <a:off x="10881306" y="4575758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74" name="TextBox 74">
            <a:extLst>
              <a:ext uri="{FF2B5EF4-FFF2-40B4-BE49-F238E27FC236}">
                <a16:creationId xmlns:a16="http://schemas.microsoft.com/office/drawing/2014/main" id="{FF314203-D1AB-839D-1168-870329F69B78}"/>
              </a:ext>
            </a:extLst>
          </p:cNvPr>
          <p:cNvSpPr txBox="1"/>
          <p:nvPr/>
        </p:nvSpPr>
        <p:spPr>
          <a:xfrm>
            <a:off x="11020053" y="4479436"/>
            <a:ext cx="297281" cy="519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848">
                <a:solidFill>
                  <a:srgbClr val="C7EBF2"/>
                </a:solidFill>
                <a:latin typeface="AC Feel Free"/>
                <a:ea typeface="AC Feel Free"/>
                <a:cs typeface="AC Feel Free"/>
                <a:sym typeface="AC Feel Free"/>
              </a:rPr>
              <a:t>6</a:t>
            </a:r>
          </a:p>
        </p:txBody>
      </p:sp>
      <p:sp>
        <p:nvSpPr>
          <p:cNvPr id="51" name="Freeform 51">
            <a:extLst>
              <a:ext uri="{FF2B5EF4-FFF2-40B4-BE49-F238E27FC236}">
                <a16:creationId xmlns:a16="http://schemas.microsoft.com/office/drawing/2014/main" id="{31B4717E-F737-EDC2-3C80-22B08B144E3B}"/>
              </a:ext>
            </a:extLst>
          </p:cNvPr>
          <p:cNvSpPr/>
          <p:nvPr/>
        </p:nvSpPr>
        <p:spPr>
          <a:xfrm rot="1758356">
            <a:off x="7778694" y="4616429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0"/>
                </a:lnTo>
                <a:lnTo>
                  <a:pt x="0" y="8585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sp>
        <p:nvSpPr>
          <p:cNvPr id="85" name="Freeform 65">
            <a:extLst>
              <a:ext uri="{FF2B5EF4-FFF2-40B4-BE49-F238E27FC236}">
                <a16:creationId xmlns:a16="http://schemas.microsoft.com/office/drawing/2014/main" id="{D26CE830-9358-B32C-6530-65EA02E15064}"/>
              </a:ext>
            </a:extLst>
          </p:cNvPr>
          <p:cNvSpPr/>
          <p:nvPr/>
        </p:nvSpPr>
        <p:spPr>
          <a:xfrm rot="1758356">
            <a:off x="10880609" y="4575758"/>
            <a:ext cx="532800" cy="458400"/>
          </a:xfrm>
          <a:custGeom>
            <a:avLst/>
            <a:gdLst/>
            <a:ahLst/>
            <a:cxnLst/>
            <a:rect l="l" t="t" r="r" b="b"/>
            <a:pathLst>
              <a:path w="998350" h="858581">
                <a:moveTo>
                  <a:pt x="0" y="0"/>
                </a:moveTo>
                <a:lnTo>
                  <a:pt x="998349" y="0"/>
                </a:lnTo>
                <a:lnTo>
                  <a:pt x="998349" y="858581"/>
                </a:lnTo>
                <a:lnTo>
                  <a:pt x="0" y="85858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FI" sz="800"/>
          </a:p>
        </p:txBody>
      </p:sp>
      <p:grpSp>
        <p:nvGrpSpPr>
          <p:cNvPr id="66" name="Group 66">
            <a:extLst>
              <a:ext uri="{FF2B5EF4-FFF2-40B4-BE49-F238E27FC236}">
                <a16:creationId xmlns:a16="http://schemas.microsoft.com/office/drawing/2014/main" id="{9F89A0DB-82E9-851C-A879-E14227DE6E0B}"/>
              </a:ext>
            </a:extLst>
          </p:cNvPr>
          <p:cNvGrpSpPr/>
          <p:nvPr/>
        </p:nvGrpSpPr>
        <p:grpSpPr>
          <a:xfrm>
            <a:off x="9631275" y="3436393"/>
            <a:ext cx="2602188" cy="744000"/>
            <a:chOff x="0" y="0"/>
            <a:chExt cx="5161755" cy="1862725"/>
          </a:xfrm>
        </p:grpSpPr>
        <p:grpSp>
          <p:nvGrpSpPr>
            <p:cNvPr id="67" name="Group 67">
              <a:extLst>
                <a:ext uri="{FF2B5EF4-FFF2-40B4-BE49-F238E27FC236}">
                  <a16:creationId xmlns:a16="http://schemas.microsoft.com/office/drawing/2014/main" id="{5B76FF36-2BAC-6949-FAAF-23545115EA03}"/>
                </a:ext>
              </a:extLst>
            </p:cNvPr>
            <p:cNvGrpSpPr/>
            <p:nvPr/>
          </p:nvGrpSpPr>
          <p:grpSpPr>
            <a:xfrm>
              <a:off x="112230" y="6938"/>
              <a:ext cx="4937295" cy="1745866"/>
              <a:chOff x="0" y="-28575"/>
              <a:chExt cx="1161372" cy="410670"/>
            </a:xfrm>
          </p:grpSpPr>
          <p:sp>
            <p:nvSpPr>
              <p:cNvPr id="68" name="Freeform 68">
                <a:extLst>
                  <a:ext uri="{FF2B5EF4-FFF2-40B4-BE49-F238E27FC236}">
                    <a16:creationId xmlns:a16="http://schemas.microsoft.com/office/drawing/2014/main" id="{88D27AC9-900A-8507-6454-4E9AEF530E1D}"/>
                  </a:ext>
                </a:extLst>
              </p:cNvPr>
              <p:cNvSpPr/>
              <p:nvPr/>
            </p:nvSpPr>
            <p:spPr>
              <a:xfrm>
                <a:off x="0" y="0"/>
                <a:ext cx="1161372" cy="382095"/>
              </a:xfrm>
              <a:custGeom>
                <a:avLst/>
                <a:gdLst/>
                <a:ahLst/>
                <a:cxnLst/>
                <a:rect l="l" t="t" r="r" b="b"/>
                <a:pathLst>
                  <a:path w="1161372" h="382095">
                    <a:moveTo>
                      <a:pt x="0" y="0"/>
                    </a:moveTo>
                    <a:lnTo>
                      <a:pt x="1161372" y="0"/>
                    </a:lnTo>
                    <a:lnTo>
                      <a:pt x="1161372" y="382095"/>
                    </a:lnTo>
                    <a:lnTo>
                      <a:pt x="0" y="382095"/>
                    </a:ln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FI" sz="800"/>
              </a:p>
            </p:txBody>
          </p:sp>
          <p:sp>
            <p:nvSpPr>
              <p:cNvPr id="69" name="TextBox 69">
                <a:extLst>
                  <a:ext uri="{FF2B5EF4-FFF2-40B4-BE49-F238E27FC236}">
                    <a16:creationId xmlns:a16="http://schemas.microsoft.com/office/drawing/2014/main" id="{CA2A3C0A-F8A1-869F-0E1E-BF5060B9BB9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161372" cy="410670"/>
              </a:xfrm>
              <a:prstGeom prst="rect">
                <a:avLst/>
              </a:prstGeom>
            </p:spPr>
            <p:txBody>
              <a:bodyPr lIns="14834" tIns="14834" rIns="14834" bIns="14834" rtlCol="0" anchor="ctr"/>
              <a:lstStyle>
                <a:defPPr>
                  <a:defRPr lang="en-US"/>
                </a:defPPr>
                <a:lvl1pPr marL="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04770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0953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914309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1907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523848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82861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33387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38156" algn="l" defTabSz="609539" rtl="0" eaLnBrk="1" latinLnBrk="0" hangingPunct="1"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ts val="1121"/>
                  </a:lnSpc>
                </a:pPr>
                <a:endParaRPr sz="800"/>
              </a:p>
            </p:txBody>
          </p:sp>
        </p:grp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B2CF7304-DA62-AE6A-ABD5-C1E4101DC191}"/>
                </a:ext>
              </a:extLst>
            </p:cNvPr>
            <p:cNvSpPr/>
            <p:nvPr/>
          </p:nvSpPr>
          <p:spPr>
            <a:xfrm rot="-5400000">
              <a:off x="4259371" y="810968"/>
              <a:ext cx="1615825" cy="188942"/>
            </a:xfrm>
            <a:custGeom>
              <a:avLst/>
              <a:gdLst/>
              <a:ahLst/>
              <a:cxnLst/>
              <a:rect l="l" t="t" r="r" b="b"/>
              <a:pathLst>
                <a:path w="1615825" h="188942">
                  <a:moveTo>
                    <a:pt x="0" y="0"/>
                  </a:moveTo>
                  <a:lnTo>
                    <a:pt x="1615826" y="0"/>
                  </a:lnTo>
                  <a:lnTo>
                    <a:pt x="1615826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01953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71F308C9-E330-3BF1-BCDF-8F0C6742DBB2}"/>
                </a:ext>
              </a:extLst>
            </p:cNvPr>
            <p:cNvSpPr/>
            <p:nvPr/>
          </p:nvSpPr>
          <p:spPr>
            <a:xfrm>
              <a:off x="0" y="0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0" y="0"/>
                  </a:moveTo>
                  <a:lnTo>
                    <a:pt x="5067284" y="0"/>
                  </a:lnTo>
                  <a:lnTo>
                    <a:pt x="5067284" y="219843"/>
                  </a:lnTo>
                  <a:lnTo>
                    <a:pt x="0" y="219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49135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E7C005CC-86A4-2263-C320-FB8C4F6EAC0B}"/>
                </a:ext>
              </a:extLst>
            </p:cNvPr>
            <p:cNvSpPr/>
            <p:nvPr/>
          </p:nvSpPr>
          <p:spPr>
            <a:xfrm rot="-5400000">
              <a:off x="-690621" y="873241"/>
              <a:ext cx="1570184" cy="188942"/>
            </a:xfrm>
            <a:custGeom>
              <a:avLst/>
              <a:gdLst/>
              <a:ahLst/>
              <a:cxnLst/>
              <a:rect l="l" t="t" r="r" b="b"/>
              <a:pathLst>
                <a:path w="1570184" h="188942">
                  <a:moveTo>
                    <a:pt x="0" y="0"/>
                  </a:moveTo>
                  <a:lnTo>
                    <a:pt x="1570184" y="0"/>
                  </a:lnTo>
                  <a:lnTo>
                    <a:pt x="1570184" y="188941"/>
                  </a:lnTo>
                  <a:lnTo>
                    <a:pt x="0" y="188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r="-3136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E026CD04-5954-3040-72C0-CF708515D862}"/>
                </a:ext>
              </a:extLst>
            </p:cNvPr>
            <p:cNvSpPr/>
            <p:nvPr/>
          </p:nvSpPr>
          <p:spPr>
            <a:xfrm flipH="1">
              <a:off x="94471" y="1642882"/>
              <a:ext cx="5067284" cy="219843"/>
            </a:xfrm>
            <a:custGeom>
              <a:avLst/>
              <a:gdLst/>
              <a:ahLst/>
              <a:cxnLst/>
              <a:rect l="l" t="t" r="r" b="b"/>
              <a:pathLst>
                <a:path w="5067284" h="219843">
                  <a:moveTo>
                    <a:pt x="5067284" y="0"/>
                  </a:moveTo>
                  <a:lnTo>
                    <a:pt x="0" y="0"/>
                  </a:lnTo>
                  <a:lnTo>
                    <a:pt x="0" y="219843"/>
                  </a:lnTo>
                  <a:lnTo>
                    <a:pt x="5067284" y="219843"/>
                  </a:lnTo>
                  <a:lnTo>
                    <a:pt x="5067284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-397" r="-48737"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04770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0953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309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1907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523848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82861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33387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438156" algn="l" defTabSz="609539" rtl="0" eaLnBrk="1" latinLnBrk="0" hangingPunct="1"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FI" sz="8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2630B7-6FC2-CAF0-74D5-E15F082D8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Recap of first half progress</a:t>
            </a:r>
            <a:endParaRPr lang="en-FI"/>
          </a:p>
        </p:txBody>
      </p:sp>
      <p:sp>
        <p:nvSpPr>
          <p:cNvPr id="49" name="TextBox 20">
            <a:extLst>
              <a:ext uri="{FF2B5EF4-FFF2-40B4-BE49-F238E27FC236}">
                <a16:creationId xmlns:a16="http://schemas.microsoft.com/office/drawing/2014/main" id="{EFD62F4D-D332-184E-DBE6-322E00BA4E2A}"/>
              </a:ext>
            </a:extLst>
          </p:cNvPr>
          <p:cNvSpPr txBox="1"/>
          <p:nvPr/>
        </p:nvSpPr>
        <p:spPr>
          <a:xfrm>
            <a:off x="510674" y="3785038"/>
            <a:ext cx="1422294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latin typeface="Arial"/>
                <a:ea typeface="ADLaM Display"/>
                <a:cs typeface="Arial"/>
                <a:sym typeface="AC Feel Free Bold"/>
              </a:rPr>
              <a:t>Uniaxial tensile test</a:t>
            </a:r>
            <a:endParaRPr lang="en-US" sz="1600" b="1">
              <a:latin typeface="Arial"/>
              <a:ea typeface="ADLaM Display"/>
              <a:cs typeface="Arial"/>
            </a:endParaRPr>
          </a:p>
        </p:txBody>
      </p:sp>
      <p:sp>
        <p:nvSpPr>
          <p:cNvPr id="77" name="TextBox 34">
            <a:extLst>
              <a:ext uri="{FF2B5EF4-FFF2-40B4-BE49-F238E27FC236}">
                <a16:creationId xmlns:a16="http://schemas.microsoft.com/office/drawing/2014/main" id="{2B44D38C-D026-69D5-3841-D71EE4CDAD4A}"/>
              </a:ext>
            </a:extLst>
          </p:cNvPr>
          <p:cNvSpPr txBox="1"/>
          <p:nvPr/>
        </p:nvSpPr>
        <p:spPr>
          <a:xfrm>
            <a:off x="3136340" y="5739659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Flow fitting curve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79" name="TextBox 18">
            <a:extLst>
              <a:ext uri="{FF2B5EF4-FFF2-40B4-BE49-F238E27FC236}">
                <a16:creationId xmlns:a16="http://schemas.microsoft.com/office/drawing/2014/main" id="{3B904806-5BB2-5579-FDDC-76ED11FC77B6}"/>
              </a:ext>
            </a:extLst>
          </p:cNvPr>
          <p:cNvSpPr txBox="1"/>
          <p:nvPr/>
        </p:nvSpPr>
        <p:spPr>
          <a:xfrm>
            <a:off x="1033678" y="4710275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DLaM Display"/>
                <a:cs typeface="Arial"/>
                <a:sym typeface="AC Feel Free"/>
              </a:rPr>
              <a:t>1</a:t>
            </a:r>
          </a:p>
        </p:txBody>
      </p:sp>
      <p:sp>
        <p:nvSpPr>
          <p:cNvPr id="83" name="TextBox 48">
            <a:extLst>
              <a:ext uri="{FF2B5EF4-FFF2-40B4-BE49-F238E27FC236}">
                <a16:creationId xmlns:a16="http://schemas.microsoft.com/office/drawing/2014/main" id="{C79457F2-A1FF-4233-3728-FF078AD024D9}"/>
              </a:ext>
            </a:extLst>
          </p:cNvPr>
          <p:cNvSpPr txBox="1"/>
          <p:nvPr/>
        </p:nvSpPr>
        <p:spPr>
          <a:xfrm>
            <a:off x="4144348" y="1408577"/>
            <a:ext cx="1777899" cy="587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ML-coupled model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87" name="TextBox 46">
            <a:extLst>
              <a:ext uri="{FF2B5EF4-FFF2-40B4-BE49-F238E27FC236}">
                <a16:creationId xmlns:a16="http://schemas.microsoft.com/office/drawing/2014/main" id="{25DCE144-3CC2-30A6-1CC3-675B7C1B23A9}"/>
              </a:ext>
            </a:extLst>
          </p:cNvPr>
          <p:cNvSpPr txBox="1"/>
          <p:nvPr/>
        </p:nvSpPr>
        <p:spPr>
          <a:xfrm>
            <a:off x="4920053" y="2287474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2</a:t>
            </a:r>
          </a:p>
        </p:txBody>
      </p:sp>
      <p:sp>
        <p:nvSpPr>
          <p:cNvPr id="89" name="TextBox 32">
            <a:extLst>
              <a:ext uri="{FF2B5EF4-FFF2-40B4-BE49-F238E27FC236}">
                <a16:creationId xmlns:a16="http://schemas.microsoft.com/office/drawing/2014/main" id="{F3609FCC-A758-C413-5BCE-C2EA271979B6}"/>
              </a:ext>
            </a:extLst>
          </p:cNvPr>
          <p:cNvSpPr txBox="1"/>
          <p:nvPr/>
        </p:nvSpPr>
        <p:spPr>
          <a:xfrm>
            <a:off x="3835533" y="4626088"/>
            <a:ext cx="297281" cy="4835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3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sp>
        <p:nvSpPr>
          <p:cNvPr id="91" name="TextBox 48">
            <a:extLst>
              <a:ext uri="{FF2B5EF4-FFF2-40B4-BE49-F238E27FC236}">
                <a16:creationId xmlns:a16="http://schemas.microsoft.com/office/drawing/2014/main" id="{707128C6-F534-163F-6992-020EE6219F39}"/>
              </a:ext>
            </a:extLst>
          </p:cNvPr>
          <p:cNvSpPr txBox="1"/>
          <p:nvPr/>
        </p:nvSpPr>
        <p:spPr>
          <a:xfrm>
            <a:off x="5005441" y="3737243"/>
            <a:ext cx="1777899" cy="5852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Abaqus simulation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93" name="TextBox 46">
            <a:extLst>
              <a:ext uri="{FF2B5EF4-FFF2-40B4-BE49-F238E27FC236}">
                <a16:creationId xmlns:a16="http://schemas.microsoft.com/office/drawing/2014/main" id="{AB8C624C-B0A6-19F6-3B41-4C4932142E39}"/>
              </a:ext>
            </a:extLst>
          </p:cNvPr>
          <p:cNvSpPr txBox="1"/>
          <p:nvPr/>
        </p:nvSpPr>
        <p:spPr>
          <a:xfrm>
            <a:off x="5795616" y="4608777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4</a:t>
            </a:r>
            <a:endParaRPr lang="en-US" sz="2000" b="1">
              <a:solidFill>
                <a:schemeClr val="bg1"/>
              </a:solidFill>
              <a:latin typeface="Arial"/>
              <a:ea typeface="AC Feel Free"/>
              <a:cs typeface="AC Feel Free"/>
            </a:endParaRPr>
          </a:p>
        </p:txBody>
      </p:sp>
      <p:sp>
        <p:nvSpPr>
          <p:cNvPr id="95" name="TextBox 62">
            <a:extLst>
              <a:ext uri="{FF2B5EF4-FFF2-40B4-BE49-F238E27FC236}">
                <a16:creationId xmlns:a16="http://schemas.microsoft.com/office/drawing/2014/main" id="{C66F5574-D788-E840-430D-98A51E089743}"/>
              </a:ext>
            </a:extLst>
          </p:cNvPr>
          <p:cNvSpPr txBox="1"/>
          <p:nvPr/>
        </p:nvSpPr>
        <p:spPr>
          <a:xfrm>
            <a:off x="7255973" y="5661526"/>
            <a:ext cx="1777899" cy="2775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Fracture test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  <p:sp>
        <p:nvSpPr>
          <p:cNvPr id="111" name="TextBox 60">
            <a:extLst>
              <a:ext uri="{FF2B5EF4-FFF2-40B4-BE49-F238E27FC236}">
                <a16:creationId xmlns:a16="http://schemas.microsoft.com/office/drawing/2014/main" id="{53F7F26A-EF1C-E1D7-8147-C03EA3CC0C71}"/>
              </a:ext>
            </a:extLst>
          </p:cNvPr>
          <p:cNvSpPr txBox="1"/>
          <p:nvPr/>
        </p:nvSpPr>
        <p:spPr>
          <a:xfrm>
            <a:off x="7827720" y="4551807"/>
            <a:ext cx="403014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5</a:t>
            </a:r>
          </a:p>
        </p:txBody>
      </p:sp>
      <p:sp>
        <p:nvSpPr>
          <p:cNvPr id="115" name="TextBox 74">
            <a:extLst>
              <a:ext uri="{FF2B5EF4-FFF2-40B4-BE49-F238E27FC236}">
                <a16:creationId xmlns:a16="http://schemas.microsoft.com/office/drawing/2014/main" id="{376E0A52-9E96-6E12-F8FE-9D8B8235BC67}"/>
              </a:ext>
            </a:extLst>
          </p:cNvPr>
          <p:cNvSpPr txBox="1"/>
          <p:nvPr/>
        </p:nvSpPr>
        <p:spPr>
          <a:xfrm>
            <a:off x="11001635" y="4514878"/>
            <a:ext cx="297281" cy="471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4271"/>
              </a:lnSpc>
            </a:pPr>
            <a:r>
              <a:rPr lang="en-US" sz="2000" b="1">
                <a:solidFill>
                  <a:schemeClr val="bg1"/>
                </a:solidFill>
                <a:latin typeface="Arial"/>
                <a:ea typeface="AC Feel Free"/>
                <a:cs typeface="AC Feel Free"/>
                <a:sym typeface="AC Feel Free"/>
              </a:rPr>
              <a:t>6</a:t>
            </a:r>
          </a:p>
        </p:txBody>
      </p:sp>
      <p:sp>
        <p:nvSpPr>
          <p:cNvPr id="117" name="TextBox 76">
            <a:extLst>
              <a:ext uri="{FF2B5EF4-FFF2-40B4-BE49-F238E27FC236}">
                <a16:creationId xmlns:a16="http://schemas.microsoft.com/office/drawing/2014/main" id="{3F29C640-AB7D-5E58-87BE-BC2C6998EBC8}"/>
              </a:ext>
            </a:extLst>
          </p:cNvPr>
          <p:cNvSpPr txBox="1"/>
          <p:nvPr/>
        </p:nvSpPr>
        <p:spPr>
          <a:xfrm>
            <a:off x="9827721" y="3492788"/>
            <a:ext cx="2212145" cy="589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4770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0953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309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1907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23848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61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3387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38156" algn="l" defTabSz="609539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ts val="2362"/>
              </a:lnSpc>
            </a:pPr>
            <a:r>
              <a:rPr lang="en-US" sz="1600" b="1" err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StrRtDpn</a:t>
            </a: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 &amp; </a:t>
            </a:r>
            <a:r>
              <a:rPr lang="en-US" sz="1600" b="1" err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TmpDpn</a:t>
            </a:r>
            <a:r>
              <a:rPr lang="en-US" sz="1600" b="1">
                <a:solidFill>
                  <a:srgbClr val="36464B"/>
                </a:solidFill>
                <a:latin typeface="Arial"/>
                <a:ea typeface="ADLaM Display"/>
                <a:cs typeface="ADLaM Display"/>
                <a:sym typeface="AC Feel Free Bold"/>
              </a:rPr>
              <a:t> params calibration</a:t>
            </a:r>
            <a:endParaRPr lang="en-US" sz="1600" b="1">
              <a:solidFill>
                <a:srgbClr val="36464B"/>
              </a:solidFill>
              <a:latin typeface="Arial"/>
              <a:ea typeface="ADLaM Display"/>
              <a:cs typeface="ADLaM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7880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1" grpId="0" animBg="1"/>
      <p:bldP spid="3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804A-6A3D-484F-7669-62BA77BFE9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1854653-D90D-A7F6-C0D4-76DD4B52A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Recap of first half progress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859A6EC0-43C4-A4D6-3F2A-F5B80AA9AE72}"/>
              </a:ext>
            </a:extLst>
          </p:cNvPr>
          <p:cNvSpPr txBox="1">
            <a:spLocks/>
          </p:cNvSpPr>
          <p:nvPr/>
        </p:nvSpPr>
        <p:spPr>
          <a:xfrm>
            <a:off x="274320" y="970186"/>
            <a:ext cx="7388210" cy="5430613"/>
          </a:xfrm>
          <a:prstGeom prst="rect">
            <a:avLst/>
          </a:prstGeom>
        </p:spPr>
        <p:txBody>
          <a:bodyPr lIns="0" tIns="0" rIns="0" bIns="0"/>
          <a:lstStyle>
            <a:lvl1pPr marL="2159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215900" algn="l"/>
              </a:tabLs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31800" indent="-215900" algn="l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Font typeface="Arial" panose="020B0604020202020204" pitchFamily="34" charset="0"/>
              <a:buChar char="•"/>
              <a:tabLst>
                <a:tab pos="4318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477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Arial" panose="020B0604020202020204" pitchFamily="34" charset="0"/>
              <a:buChar char="•"/>
              <a:tabLst>
                <a:tab pos="6477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863600" indent="-215900" algn="l" defTabSz="215900" rtl="0" fontAlgn="base">
              <a:spcBef>
                <a:spcPct val="0"/>
              </a:spcBef>
              <a:spcAft>
                <a:spcPct val="0"/>
              </a:spcAft>
              <a:buClr>
                <a:srgbClr val="C00000"/>
              </a:buClr>
              <a:buSzPct val="100000"/>
              <a:buFont typeface="Arial" panose="020B0604020202020204" pitchFamily="34" charset="0"/>
              <a:buChar char="•"/>
              <a:tabLst>
                <a:tab pos="86360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863600" indent="-215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-"/>
              <a:tabLst>
                <a:tab pos="895350" algn="l"/>
              </a:tabLst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Aft>
                <a:spcPts val="200"/>
              </a:spcAft>
              <a:buFont typeface="+mj-lt"/>
              <a:buAutoNum type="arabicPeriod" startAt="2"/>
            </a:pPr>
            <a:r>
              <a:rPr lang="en-US" b="1">
                <a:cs typeface="Arial"/>
              </a:rPr>
              <a:t>ML-coupled for temperature and strain-rate dependence</a:t>
            </a:r>
          </a:p>
          <a:p>
            <a:pPr marL="215900" lvl="1" indent="0">
              <a:buNone/>
            </a:pPr>
            <a:r>
              <a:rPr lang="en-US" b="1">
                <a:cs typeface="Arial"/>
              </a:rPr>
              <a:t>	</a:t>
            </a:r>
            <a:r>
              <a:rPr lang="en-US" sz="1800" b="1">
                <a:cs typeface="Arial"/>
              </a:rPr>
              <a:t>What has been done:</a:t>
            </a:r>
          </a:p>
          <a:p>
            <a:pPr lvl="2"/>
            <a:r>
              <a:rPr lang="en-US" sz="1800"/>
              <a:t>Built an LSTM Machine Learning model.</a:t>
            </a:r>
          </a:p>
          <a:p>
            <a:pPr lvl="2"/>
            <a:r>
              <a:rPr lang="en-US" sz="1800"/>
              <a:t>Used 8 flow curves for</a:t>
            </a:r>
            <a:r>
              <a:rPr lang="en-US" sz="1800" b="1"/>
              <a:t> training</a:t>
            </a:r>
            <a:r>
              <a:rPr lang="en-US" sz="1800"/>
              <a:t>, 12 for </a:t>
            </a:r>
            <a:r>
              <a:rPr lang="en-US" sz="1800" b="1"/>
              <a:t>testing</a:t>
            </a:r>
            <a:endParaRPr lang="en-US" sz="1800"/>
          </a:p>
          <a:p>
            <a:pPr lvl="2"/>
            <a:endParaRPr lang="en-US" sz="1400"/>
          </a:p>
          <a:p>
            <a:pPr marL="216100" indent="0" algn="just" eaLnBrk="1" hangingPunct="1">
              <a:lnSpc>
                <a:spcPct val="150000"/>
              </a:lnSpc>
              <a:buNone/>
            </a:pPr>
            <a:endParaRPr lang="en-US"/>
          </a:p>
        </p:txBody>
      </p:sp>
      <p:pic>
        <p:nvPicPr>
          <p:cNvPr id="4" name="Picture 3" descr="A screenshot of a test&#10;&#10;Description automatically generated">
            <a:extLst>
              <a:ext uri="{FF2B5EF4-FFF2-40B4-BE49-F238E27FC236}">
                <a16:creationId xmlns:a16="http://schemas.microsoft.com/office/drawing/2014/main" id="{CE7F9EE2-9737-31E4-D4EF-FCDEA7AF1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91" y="2305566"/>
            <a:ext cx="5443842" cy="3484732"/>
          </a:xfrm>
          <a:prstGeom prst="rect">
            <a:avLst/>
          </a:prstGeom>
        </p:spPr>
      </p:pic>
      <p:pic>
        <p:nvPicPr>
          <p:cNvPr id="5" name="Picture 4" descr="A green and pink check mark and letters&#10;&#10;Description automatically generated">
            <a:extLst>
              <a:ext uri="{FF2B5EF4-FFF2-40B4-BE49-F238E27FC236}">
                <a16:creationId xmlns:a16="http://schemas.microsoft.com/office/drawing/2014/main" id="{BEF8D0D1-8DBB-E898-4BA8-72F9A0FAA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91" y="5887814"/>
            <a:ext cx="2373509" cy="375415"/>
          </a:xfrm>
          <a:prstGeom prst="rect">
            <a:avLst/>
          </a:prstGeom>
        </p:spPr>
      </p:pic>
      <p:pic>
        <p:nvPicPr>
          <p:cNvPr id="8" name="Picture 7" descr="A diagram of a machine learning process&#10;&#10;Description automatically generated">
            <a:extLst>
              <a:ext uri="{FF2B5EF4-FFF2-40B4-BE49-F238E27FC236}">
                <a16:creationId xmlns:a16="http://schemas.microsoft.com/office/drawing/2014/main" id="{D58C6FA4-A4DC-4ACC-65A7-91B8038A5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1173" y="2252850"/>
            <a:ext cx="5576507" cy="37779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0683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8|20.7|12.2"/>
</p:tagLst>
</file>

<file path=ppt/theme/theme1.xml><?xml version="1.0" encoding="utf-8"?>
<a:theme xmlns:a="http://schemas.openxmlformats.org/drawingml/2006/main" name="Master_Aalto_2">
  <a:themeElements>
    <a:clrScheme name="RWTH Farben">
      <a:dk1>
        <a:sysClr val="windowText" lastClr="000000"/>
      </a:dk1>
      <a:lt1>
        <a:sysClr val="window" lastClr="FFFFFF"/>
      </a:lt1>
      <a:dk2>
        <a:srgbClr val="00549F"/>
      </a:dk2>
      <a:lt2>
        <a:srgbClr val="8EBAE5"/>
      </a:lt2>
      <a:accent1>
        <a:srgbClr val="006165"/>
      </a:accent1>
      <a:accent2>
        <a:srgbClr val="0098A1"/>
      </a:accent2>
      <a:accent3>
        <a:srgbClr val="57AB27"/>
      </a:accent3>
      <a:accent4>
        <a:srgbClr val="BDCD00"/>
      </a:accent4>
      <a:accent5>
        <a:srgbClr val="F6A800"/>
      </a:accent5>
      <a:accent6>
        <a:srgbClr val="CC071E"/>
      </a:accent6>
      <a:hlink>
        <a:srgbClr val="612158"/>
      </a:hlink>
      <a:folHlink>
        <a:srgbClr val="7A6FA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40711_Powerpointvorlage_institute" id="{6AF4898E-60FD-416D-BF3D-28671F2B1415}" vid="{09427FF8-CA38-4CCF-836C-16EF93A39D8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786ec2a-4de4-4280-9024-0523067f8f69">
      <Terms xmlns="http://schemas.microsoft.com/office/infopath/2007/PartnerControls"/>
    </lcf76f155ced4ddcb4097134ff3c332f>
    <TaxCatchAll xmlns="aa8a013e-c35f-4625-9f2a-3454f013635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AB628742094F4D80CC13045CB11047" ma:contentTypeVersion="11" ma:contentTypeDescription="Create a new document." ma:contentTypeScope="" ma:versionID="79fafa14d15bd2a3e6dfc8b292c1f043">
  <xsd:schema xmlns:xsd="http://www.w3.org/2001/XMLSchema" xmlns:xs="http://www.w3.org/2001/XMLSchema" xmlns:p="http://schemas.microsoft.com/office/2006/metadata/properties" xmlns:ns2="b786ec2a-4de4-4280-9024-0523067f8f69" xmlns:ns3="aa8a013e-c35f-4625-9f2a-3454f013635d" targetNamespace="http://schemas.microsoft.com/office/2006/metadata/properties" ma:root="true" ma:fieldsID="6accfc3d49c17d1ec8d764a7ed8e1680" ns2:_="" ns3:_="">
    <xsd:import namespace="b786ec2a-4de4-4280-9024-0523067f8f69"/>
    <xsd:import namespace="aa8a013e-c35f-4625-9f2a-3454f013635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86ec2a-4de4-4280-9024-0523067f8f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2d61bb93-c830-477f-800c-34a01ab1e7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8a013e-c35f-4625-9f2a-3454f013635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acea9962-c2c0-466e-913c-013cd3f13006}" ma:internalName="TaxCatchAll" ma:showField="CatchAllData" ma:web="aa8a013e-c35f-4625-9f2a-3454f013635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FB2FD8-BCC5-448C-A4E7-9940CEE6D0A9}">
  <ds:schemaRefs>
    <ds:schemaRef ds:uri="aa8a013e-c35f-4625-9f2a-3454f013635d"/>
    <ds:schemaRef ds:uri="b786ec2a-4de4-4280-9024-0523067f8f6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D08BFC7-36CE-490C-84E3-0C1680E9B58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925968-7D8B-435E-9F30-48BCA6C39FD8}">
  <ds:schemaRefs>
    <ds:schemaRef ds:uri="aa8a013e-c35f-4625-9f2a-3454f013635d"/>
    <ds:schemaRef ds:uri="b786ec2a-4de4-4280-9024-0523067f8f6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Präsentation_Master_RWTH_Institute</Template>
  <TotalTime>0</TotalTime>
  <Words>3346</Words>
  <Application>Microsoft Office PowerPoint</Application>
  <PresentationFormat>Widescreen</PresentationFormat>
  <Paragraphs>817</Paragraphs>
  <Slides>56</Slides>
  <Notes>42</Notes>
  <HiddenSlides>3</HiddenSlides>
  <MMClips>20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Master_Aalto_2</vt:lpstr>
      <vt:lpstr>Modeling of high-strength steels (HSS) in automobile forming (DP1000)</vt:lpstr>
      <vt:lpstr>Table of Contents</vt:lpstr>
      <vt:lpstr>Introduction</vt:lpstr>
      <vt:lpstr>Table of Contents</vt:lpstr>
      <vt:lpstr>Methodology</vt:lpstr>
      <vt:lpstr>Recap of first half progress</vt:lpstr>
      <vt:lpstr>Recap of first half progress</vt:lpstr>
      <vt:lpstr>Recap of first half progress</vt:lpstr>
      <vt:lpstr>Recap of first half progress</vt:lpstr>
      <vt:lpstr>Recap of first half progress</vt:lpstr>
      <vt:lpstr>Recap of first half progress</vt:lpstr>
      <vt:lpstr>Recap of first half progress</vt:lpstr>
      <vt:lpstr>Recap of first half progress</vt:lpstr>
      <vt:lpstr>Recap of first half progress</vt:lpstr>
      <vt:lpstr>Recap of first half progress</vt:lpstr>
      <vt:lpstr>Methodology</vt:lpstr>
      <vt:lpstr>Recap of first half progress</vt:lpstr>
      <vt:lpstr>Current objectives</vt:lpstr>
      <vt:lpstr>Constitutive model – Introduction</vt:lpstr>
      <vt:lpstr>Constitutive model – Temperature parameters calibration </vt:lpstr>
      <vt:lpstr>Constitutive model – Temperature parameters calibration </vt:lpstr>
      <vt:lpstr>Constitutive model – Temperature parameters calibration </vt:lpstr>
      <vt:lpstr>Constitutive model – Temperature parameters calibration </vt:lpstr>
      <vt:lpstr>Constitutive model – Temperature parameters calibration </vt:lpstr>
      <vt:lpstr>Constitutive model – Temperature parameters calibration </vt:lpstr>
      <vt:lpstr>Constitutive model – Temperature parameters calibration </vt:lpstr>
      <vt:lpstr>Constitutive model – Temperature parameters calibration </vt:lpstr>
      <vt:lpstr>Constitutive model – Temperature parameters calibration </vt:lpstr>
      <vt:lpstr>Constitutive model – Temperature parameters calibration </vt:lpstr>
      <vt:lpstr>Constitutive model – strain-rate dependent parameters calibration</vt:lpstr>
      <vt:lpstr>Constitutive model – strain-rate dependent parameters calibration</vt:lpstr>
      <vt:lpstr>Constitutive model – strain-rate dependent parameters calibration</vt:lpstr>
      <vt:lpstr>Constitutive model – strain-rate dependent parameters calibration</vt:lpstr>
      <vt:lpstr>Constitutive model – strain-rate dependent parameters calibration</vt:lpstr>
      <vt:lpstr>Constitutive model – strain-rate dependent parameters calibration</vt:lpstr>
      <vt:lpstr>Constitutive model – strain-rate dependent parameters calibration</vt:lpstr>
      <vt:lpstr>Constitutive model – strain-rate dependent parameters calibration</vt:lpstr>
      <vt:lpstr>Constitutive model – strain-rate dependent parameters calibration</vt:lpstr>
      <vt:lpstr>Constitutive model – strain-rate dependent parameters calibration</vt:lpstr>
      <vt:lpstr>Constitutive model – strain-rate dependent parameters calibration</vt:lpstr>
      <vt:lpstr>Constitutive model – strain-rate dependent parameters calibration</vt:lpstr>
      <vt:lpstr>Back up C2 and C4 trend</vt:lpstr>
      <vt:lpstr>Machine Learning – coupled for temperature and strain-rate dependency</vt:lpstr>
      <vt:lpstr>Challenges and Solutions</vt:lpstr>
      <vt:lpstr> Long Short-Term Memory (LSTM)</vt:lpstr>
      <vt:lpstr>Evaluation of Results</vt:lpstr>
      <vt:lpstr>Evaluation of Results</vt:lpstr>
      <vt:lpstr>Evaluation of  Results</vt:lpstr>
      <vt:lpstr>Machine Learning – coupled for temperature and strain-rate dependency</vt:lpstr>
      <vt:lpstr>Validation</vt:lpstr>
      <vt:lpstr>Validation</vt:lpstr>
      <vt:lpstr>Validation</vt:lpstr>
      <vt:lpstr>Comparison: Constitutive model vs LSTM model</vt:lpstr>
      <vt:lpstr>Summary</vt:lpstr>
      <vt:lpstr>Summary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</cp:revision>
  <dcterms:created xsi:type="dcterms:W3CDTF">2024-12-02T21:11:36Z</dcterms:created>
  <dcterms:modified xsi:type="dcterms:W3CDTF">2024-12-18T20:55:13Z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0x010100BAAB628742094F4D80CC13045CB11047</vt:lpwstr>
  </property>
  <property fmtid="{D5CDD505-2E9C-101B-9397-08002B2CF9AE}" pid="3" name="MediaServiceImageTags">
    <vt:lpwstr/>
  </property>
</Properties>
</file>